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58"/>
  </p:notesMasterIdLst>
  <p:handoutMasterIdLst>
    <p:handoutMasterId r:id="rId59"/>
  </p:handoutMasterIdLst>
  <p:sldIdLst>
    <p:sldId id="603" r:id="rId6"/>
    <p:sldId id="2612" r:id="rId7"/>
    <p:sldId id="2529" r:id="rId8"/>
    <p:sldId id="2462" r:id="rId9"/>
    <p:sldId id="2507" r:id="rId10"/>
    <p:sldId id="2534" r:id="rId11"/>
    <p:sldId id="2607" r:id="rId12"/>
    <p:sldId id="2541" r:id="rId13"/>
    <p:sldId id="2540" r:id="rId14"/>
    <p:sldId id="2542" r:id="rId15"/>
    <p:sldId id="2543" r:id="rId16"/>
    <p:sldId id="2544" r:id="rId17"/>
    <p:sldId id="2545" r:id="rId18"/>
    <p:sldId id="2546" r:id="rId19"/>
    <p:sldId id="2547" r:id="rId20"/>
    <p:sldId id="2608" r:id="rId21"/>
    <p:sldId id="2549" r:id="rId22"/>
    <p:sldId id="2550" r:id="rId23"/>
    <p:sldId id="2551" r:id="rId24"/>
    <p:sldId id="2552" r:id="rId25"/>
    <p:sldId id="2553" r:id="rId26"/>
    <p:sldId id="2554" r:id="rId27"/>
    <p:sldId id="2609" r:id="rId28"/>
    <p:sldId id="2533" r:id="rId29"/>
    <p:sldId id="2555" r:id="rId30"/>
    <p:sldId id="2556" r:id="rId31"/>
    <p:sldId id="2557" r:id="rId32"/>
    <p:sldId id="2560" r:id="rId33"/>
    <p:sldId id="2559" r:id="rId34"/>
    <p:sldId id="2561" r:id="rId35"/>
    <p:sldId id="2562" r:id="rId36"/>
    <p:sldId id="2563" r:id="rId37"/>
    <p:sldId id="2535" r:id="rId38"/>
    <p:sldId id="2569" r:id="rId39"/>
    <p:sldId id="2570" r:id="rId40"/>
    <p:sldId id="2610" r:id="rId41"/>
    <p:sldId id="2532" r:id="rId42"/>
    <p:sldId id="2565" r:id="rId43"/>
    <p:sldId id="2566" r:id="rId44"/>
    <p:sldId id="2611" r:id="rId45"/>
    <p:sldId id="2572" r:id="rId46"/>
    <p:sldId id="2575" r:id="rId47"/>
    <p:sldId id="2576" r:id="rId48"/>
    <p:sldId id="2577" r:id="rId49"/>
    <p:sldId id="2578" r:id="rId50"/>
    <p:sldId id="2579" r:id="rId51"/>
    <p:sldId id="2573" r:id="rId52"/>
    <p:sldId id="2525" r:id="rId53"/>
    <p:sldId id="2524" r:id="rId54"/>
    <p:sldId id="2606" r:id="rId55"/>
    <p:sldId id="582" r:id="rId56"/>
    <p:sldId id="2419" r:id="rId5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1D1D1A"/>
    <a:srgbClr val="221815"/>
    <a:srgbClr val="595757"/>
    <a:srgbClr val="91A2BF"/>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85" autoAdjust="0"/>
    <p:restoredTop sz="96291" autoAdjust="0"/>
  </p:normalViewPr>
  <p:slideViewPr>
    <p:cSldViewPr snapToGrid="0" snapToObjects="1">
      <p:cViewPr varScale="1">
        <p:scale>
          <a:sx n="122" d="100"/>
          <a:sy n="122"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5/30/25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7</a:t>
            </a:fld>
            <a:endParaRPr kumimoji="1" lang="zh-CN" altLang="en-US"/>
          </a:p>
        </p:txBody>
      </p:sp>
    </p:spTree>
    <p:extLst>
      <p:ext uri="{BB962C8B-B14F-4D97-AF65-F5344CB8AC3E}">
        <p14:creationId xmlns:p14="http://schemas.microsoft.com/office/powerpoint/2010/main" val="29169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16</a:t>
            </a:fld>
            <a:endParaRPr kumimoji="1" lang="zh-CN" altLang="en-US"/>
          </a:p>
        </p:txBody>
      </p:sp>
    </p:spTree>
    <p:extLst>
      <p:ext uri="{BB962C8B-B14F-4D97-AF65-F5344CB8AC3E}">
        <p14:creationId xmlns:p14="http://schemas.microsoft.com/office/powerpoint/2010/main" val="339396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23</a:t>
            </a:fld>
            <a:endParaRPr kumimoji="1" lang="zh-CN" altLang="en-US"/>
          </a:p>
        </p:txBody>
      </p:sp>
    </p:spTree>
    <p:extLst>
      <p:ext uri="{BB962C8B-B14F-4D97-AF65-F5344CB8AC3E}">
        <p14:creationId xmlns:p14="http://schemas.microsoft.com/office/powerpoint/2010/main" val="1494178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36</a:t>
            </a:fld>
            <a:endParaRPr kumimoji="1" lang="zh-CN" altLang="en-US"/>
          </a:p>
        </p:txBody>
      </p:sp>
    </p:spTree>
    <p:extLst>
      <p:ext uri="{BB962C8B-B14F-4D97-AF65-F5344CB8AC3E}">
        <p14:creationId xmlns:p14="http://schemas.microsoft.com/office/powerpoint/2010/main" val="1642442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40</a:t>
            </a:fld>
            <a:endParaRPr kumimoji="1" lang="zh-CN" altLang="en-US"/>
          </a:p>
        </p:txBody>
      </p:sp>
    </p:spTree>
    <p:extLst>
      <p:ext uri="{BB962C8B-B14F-4D97-AF65-F5344CB8AC3E}">
        <p14:creationId xmlns:p14="http://schemas.microsoft.com/office/powerpoint/2010/main" val="4262585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48</a:t>
            </a:fld>
            <a:endParaRPr kumimoji="1" lang="zh-CN" altLang="en-US"/>
          </a:p>
        </p:txBody>
      </p:sp>
    </p:spTree>
    <p:extLst>
      <p:ext uri="{BB962C8B-B14F-4D97-AF65-F5344CB8AC3E}">
        <p14:creationId xmlns:p14="http://schemas.microsoft.com/office/powerpoint/2010/main" val="3055436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77305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 id="2147483982"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hyperlink" Target="https://spaces.ac.cn/archives/10091" TargetMode="External"/><Relationship Id="rId3" Type="http://schemas.openxmlformats.org/officeDocument/2006/relationships/hyperlink" Target="https://shangzhih.github.io/jian-shu-attentionji-zhi.html" TargetMode="External"/><Relationship Id="rId7" Type="http://schemas.openxmlformats.org/officeDocument/2006/relationships/hyperlink" Target="http://www.myhz0606.com/article/kv-cache" TargetMode="External"/><Relationship Id="rId2" Type="http://schemas.openxmlformats.org/officeDocument/2006/relationships/hyperlink" Target="https://erdem.pl/2021/05/understanding-positional-encoding-in-transformers" TargetMode="External"/><Relationship Id="rId1" Type="http://schemas.openxmlformats.org/officeDocument/2006/relationships/slideLayout" Target="../slideLayouts/slideLayout3.xml"/><Relationship Id="rId6" Type="http://schemas.openxmlformats.org/officeDocument/2006/relationships/hyperlink" Target="https://www.gnn.club/?p=2729" TargetMode="External"/><Relationship Id="rId5" Type="http://schemas.openxmlformats.org/officeDocument/2006/relationships/hyperlink" Target="https://uvadlc-notebooks.readthedocs.io/en/latest/tutorial_notebooks/tutorial6/Transformers_and_MHAttention.html" TargetMode="External"/><Relationship Id="rId4" Type="http://schemas.openxmlformats.org/officeDocument/2006/relationships/hyperlink" Target="https://sebastianraschka.com/blog/2023/self-attention-from-scratch.html" TargetMode="External"/><Relationship Id="rId9" Type="http://schemas.openxmlformats.org/officeDocument/2006/relationships/hyperlink" Target="https://github.com/chenzomi12/AIInfr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3D51CD-C0A4-6D38-BF49-421C8C91E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5369910" y="5728816"/>
            <a:ext cx="2144987"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4800" dirty="0">
                <a:solidFill>
                  <a:schemeClr val="tx1"/>
                </a:solidFill>
                <a:latin typeface="ACGN-MiaoGB-Flash" panose="02020300000000000000" pitchFamily="18" charset="-122"/>
                <a:ea typeface="ACGN-MiaoGB-Flash" panose="02020300000000000000" pitchFamily="18" charset="-122"/>
              </a:rPr>
              <a:t>ZOMI</a:t>
            </a:r>
            <a:endParaRPr lang="zh-CN" altLang="en-US" sz="4800" dirty="0">
              <a:solidFill>
                <a:schemeClr val="tx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26510" y="5888148"/>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tx2"/>
                </a:solidFill>
                <a:latin typeface="Lexend" pitchFamily="2" charset="0"/>
                <a:cs typeface="Futura-Medium" panose="020B0602020204020303" pitchFamily="34" charset="-79"/>
              </a:rPr>
              <a:t>自注意力</a:t>
            </a:r>
            <a:r>
              <a:rPr lang="en-US" altLang="zh-CN" sz="9600" dirty="0">
                <a:solidFill>
                  <a:schemeClr val="tx2"/>
                </a:solidFill>
                <a:latin typeface="Lexend" pitchFamily="2" charset="0"/>
                <a:cs typeface="Futura-Medium" panose="020B0602020204020303" pitchFamily="34" charset="-79"/>
              </a:rPr>
              <a:t>Attention</a:t>
            </a:r>
            <a:r>
              <a:rPr lang="zh-CN" altLang="en-US" sz="9600" dirty="0">
                <a:solidFill>
                  <a:schemeClr val="tx2"/>
                </a:solidFill>
                <a:latin typeface="Lexend" pitchFamily="2" charset="0"/>
                <a:cs typeface="Futura-Medium" panose="020B0602020204020303" pitchFamily="34" charset="-79"/>
              </a:rPr>
              <a:t> 全解析</a:t>
            </a:r>
            <a:endParaRPr lang="en" altLang="zh-CN" sz="9600" dirty="0">
              <a:solidFill>
                <a:schemeClr val="tx2"/>
              </a:solidFill>
              <a:latin typeface="Lexend" pitchFamily="2" charset="0"/>
              <a:cs typeface="Futura-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A4A449-7A61-AB37-ABE3-6CFF8E4A0317}"/>
              </a:ext>
            </a:extLst>
          </p:cNvPr>
          <p:cNvSpPr>
            <a:spLocks noGrp="1"/>
          </p:cNvSpPr>
          <p:nvPr>
            <p:ph type="title"/>
          </p:nvPr>
        </p:nvSpPr>
        <p:spPr>
          <a:xfrm>
            <a:off x="623635" y="522789"/>
            <a:ext cx="10963473" cy="589190"/>
          </a:xfrm>
        </p:spPr>
        <p:txBody>
          <a:bodyPr/>
          <a:lstStyle/>
          <a:p>
            <a:r>
              <a:rPr lang="en" altLang="zh-CN" dirty="0"/>
              <a:t>Attention</a:t>
            </a:r>
            <a:r>
              <a:rPr lang="zh-CN" altLang="en-US" dirty="0"/>
              <a:t> 提出</a:t>
            </a:r>
          </a:p>
        </p:txBody>
      </p:sp>
      <p:pic>
        <p:nvPicPr>
          <p:cNvPr id="12" name="Picture 2">
            <a:extLst>
              <a:ext uri="{FF2B5EF4-FFF2-40B4-BE49-F238E27FC236}">
                <a16:creationId xmlns:a16="http://schemas.microsoft.com/office/drawing/2014/main" id="{577D82E5-2F9B-A565-4A03-4A40F65B9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452" y="3010329"/>
            <a:ext cx="9864145" cy="31392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FD02596D-3729-CB72-FA9F-2A2672673535}"/>
                  </a:ext>
                </a:extLst>
              </p:cNvPr>
              <p:cNvSpPr>
                <a:spLocks noGrp="1"/>
              </p:cNvSpPr>
              <p:nvPr>
                <p:ph sz="half" idx="1"/>
              </p:nvPr>
            </p:nvSpPr>
            <p:spPr>
              <a:xfrm>
                <a:off x="623635" y="1246909"/>
                <a:ext cx="10963473" cy="5108171"/>
              </a:xfrm>
            </p:spPr>
            <p:txBody>
              <a:bodyPr/>
              <a:lstStyle/>
              <a:p>
                <a:r>
                  <a:rPr lang="en" altLang="zh-CN" dirty="0"/>
                  <a:t>encoder-decoder</a:t>
                </a:r>
                <a:r>
                  <a:rPr lang="zh-CN" altLang="en-US" dirty="0"/>
                  <a:t> 框架中对于每个输出 </a:t>
                </a:r>
                <a14:m>
                  <m:oMath xmlns:m="http://schemas.openxmlformats.org/officeDocument/2006/math">
                    <m:r>
                      <a:rPr lang="en" altLang="zh-CN" i="1" dirty="0" smtClean="0">
                        <a:latin typeface="Cambria Math" panose="02040503050406030204" pitchFamily="18" charset="0"/>
                      </a:rPr>
                      <m:t>𝑦𝑖</m:t>
                    </m:r>
                  </m:oMath>
                </a14:m>
                <a:r>
                  <a:rPr lang="zh-CN" altLang="en-US" dirty="0"/>
                  <a:t> 的预测，它们使用的是同一个语义编码 </a:t>
                </a:r>
                <a14:m>
                  <m:oMath xmlns:m="http://schemas.openxmlformats.org/officeDocument/2006/math">
                    <m:r>
                      <a:rPr lang="en" altLang="zh-CN" i="1" dirty="0" smtClean="0">
                        <a:latin typeface="Cambria Math" panose="02040503050406030204" pitchFamily="18" charset="0"/>
                      </a:rPr>
                      <m:t>𝐶</m:t>
                    </m:r>
                  </m:oMath>
                </a14:m>
                <a:r>
                  <a:rPr lang="zh-CN" altLang="en" dirty="0"/>
                  <a:t>，</a:t>
                </a:r>
                <a:r>
                  <a:rPr lang="zh-CN" altLang="en-US" dirty="0"/>
                  <a:t>这其实是很反直觉的。</a:t>
                </a:r>
                <a:endParaRPr lang="en-US" altLang="zh-CN" dirty="0"/>
              </a:p>
              <a:p>
                <a:r>
                  <a:rPr lang="zh-CN" altLang="en-US" dirty="0"/>
                  <a:t>翻译每个词时，注意力在原句子中是有所侧重，而不是漫无目的搜索，处理长句时，聚焦特定词的行为更加明显。</a:t>
                </a:r>
                <a:endParaRPr lang="en-US" altLang="zh-CN" dirty="0"/>
              </a:p>
            </p:txBody>
          </p:sp>
        </mc:Choice>
        <mc:Fallback xmlns="">
          <p:sp>
            <p:nvSpPr>
              <p:cNvPr id="5" name="内容占位符 4">
                <a:extLst>
                  <a:ext uri="{FF2B5EF4-FFF2-40B4-BE49-F238E27FC236}">
                    <a16:creationId xmlns:a16="http://schemas.microsoft.com/office/drawing/2014/main" id="{FD02596D-3729-CB72-FA9F-2A2672673535}"/>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3"/>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1374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1D4770-CC4A-EA53-A31F-0BAAF32815E5}"/>
              </a:ext>
            </a:extLst>
          </p:cNvPr>
          <p:cNvSpPr>
            <a:spLocks noGrp="1"/>
          </p:cNvSpPr>
          <p:nvPr>
            <p:ph type="title"/>
          </p:nvPr>
        </p:nvSpPr>
        <p:spPr>
          <a:xfrm>
            <a:off x="623635" y="522789"/>
            <a:ext cx="10963473" cy="589190"/>
          </a:xfrm>
        </p:spPr>
        <p:txBody>
          <a:bodyPr/>
          <a:lstStyle/>
          <a:p>
            <a:r>
              <a:rPr lang="en-US" altLang="zh-CN" dirty="0"/>
              <a:t>Attention </a:t>
            </a:r>
            <a:r>
              <a:rPr lang="zh-CN" altLang="en-US" dirty="0"/>
              <a:t>提出</a:t>
            </a:r>
          </a:p>
        </p:txBody>
      </p:sp>
      <p:pic>
        <p:nvPicPr>
          <p:cNvPr id="7170" name="Picture 2">
            <a:extLst>
              <a:ext uri="{FF2B5EF4-FFF2-40B4-BE49-F238E27FC236}">
                <a16:creationId xmlns:a16="http://schemas.microsoft.com/office/drawing/2014/main" id="{E0A6FE9F-B24C-8C8F-29B2-0A4D333B7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312" y="2208940"/>
            <a:ext cx="5732980" cy="43229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41FAFF37-26B6-C735-295C-9503915E64BA}"/>
                  </a:ext>
                </a:extLst>
              </p:cNvPr>
              <p:cNvSpPr>
                <a:spLocks noGrp="1"/>
              </p:cNvSpPr>
              <p:nvPr>
                <p:ph sz="half" idx="1"/>
              </p:nvPr>
            </p:nvSpPr>
            <p:spPr>
              <a:xfrm>
                <a:off x="623888" y="1191802"/>
                <a:ext cx="11057829" cy="5162961"/>
              </a:xfrm>
            </p:spPr>
            <p:txBody>
              <a:bodyPr/>
              <a:lstStyle/>
              <a:p>
                <a:r>
                  <a:rPr lang="zh-CN" altLang="en-US" dirty="0"/>
                  <a:t>当前所需预测 </a:t>
                </a:r>
                <a14:m>
                  <m:oMath xmlns:m="http://schemas.openxmlformats.org/officeDocument/2006/math">
                    <m:r>
                      <a:rPr lang="en" altLang="zh-CN" i="1" dirty="0" smtClean="0">
                        <a:latin typeface="Cambria Math" panose="02040503050406030204" pitchFamily="18" charset="0"/>
                      </a:rPr>
                      <m:t>𝑦𝑖</m:t>
                    </m:r>
                  </m:oMath>
                </a14:m>
                <a:r>
                  <a:rPr lang="zh-CN" altLang="en" dirty="0"/>
                  <a:t>，</a:t>
                </a:r>
                <a:r>
                  <a:rPr lang="zh-CN" altLang="en-US" dirty="0"/>
                  <a:t>利用前一时间隐藏层输出 </a:t>
                </a:r>
                <a14:m>
                  <m:oMath xmlns:m="http://schemas.openxmlformats.org/officeDocument/2006/math">
                    <m:r>
                      <a:rPr lang="en" altLang="zh-CN" i="1" dirty="0" smtClean="0">
                        <a:latin typeface="Cambria Math" panose="02040503050406030204" pitchFamily="18" charset="0"/>
                      </a:rPr>
                      <m:t>𝐻𝑖</m:t>
                    </m:r>
                    <m:r>
                      <a:rPr lang="en" altLang="zh-CN" i="1" dirty="0">
                        <a:latin typeface="Cambria Math" panose="02040503050406030204" pitchFamily="18" charset="0"/>
                      </a:rPr>
                      <m:t>−</m:t>
                    </m:r>
                    <m:r>
                      <a:rPr lang="en" altLang="zh-CN" i="1" dirty="0" smtClean="0">
                        <a:latin typeface="Cambria Math" panose="02040503050406030204" pitchFamily="18" charset="0"/>
                      </a:rPr>
                      <m:t>1</m:t>
                    </m:r>
                  </m:oMath>
                </a14:m>
                <a:r>
                  <a:rPr lang="zh-CN" altLang="en-US" dirty="0"/>
                  <a:t> 和 </a:t>
                </a:r>
                <a:r>
                  <a:rPr lang="en" altLang="zh-CN" dirty="0"/>
                  <a:t>encoder</a:t>
                </a:r>
                <a:r>
                  <a:rPr lang="zh-CN" altLang="en-US" dirty="0"/>
                  <a:t> 过程中每个时间隐藏层输出 </a:t>
                </a:r>
                <a14:m>
                  <m:oMath xmlns:m="http://schemas.openxmlformats.org/officeDocument/2006/math">
                    <m:r>
                      <a:rPr lang="en" altLang="zh-CN" i="1" dirty="0" smtClean="0">
                        <a:latin typeface="Cambria Math" panose="02040503050406030204" pitchFamily="18" charset="0"/>
                      </a:rPr>
                      <m:t>h𝑗</m:t>
                    </m:r>
                  </m:oMath>
                </a14:m>
                <a:r>
                  <a:rPr lang="zh-CN" altLang="en-US" dirty="0"/>
                  <a:t> 进行 </a:t>
                </a:r>
                <a:r>
                  <a:rPr lang="en" altLang="zh-CN" dirty="0"/>
                  <a:t>source</a:t>
                </a:r>
                <a:r>
                  <a:rPr lang="zh-CN" altLang="en-US" dirty="0"/>
                  <a:t> 计算 </a:t>
                </a:r>
                <a14:m>
                  <m:oMath xmlns:m="http://schemas.openxmlformats.org/officeDocument/2006/math">
                    <m:r>
                      <a:rPr lang="en" altLang="zh-CN" i="1" dirty="0" smtClean="0">
                        <a:latin typeface="Cambria Math" panose="02040503050406030204" pitchFamily="18" charset="0"/>
                      </a:rPr>
                      <m:t>𝐹</m:t>
                    </m:r>
                    <m:r>
                      <a:rPr lang="en" altLang="zh-CN" i="1" dirty="0">
                        <a:latin typeface="Cambria Math" panose="02040503050406030204" pitchFamily="18" charset="0"/>
                      </a:rPr>
                      <m:t>(</m:t>
                    </m:r>
                    <m:r>
                      <a:rPr lang="en" altLang="zh-CN" i="1" dirty="0">
                        <a:latin typeface="Cambria Math" panose="02040503050406030204" pitchFamily="18" charset="0"/>
                      </a:rPr>
                      <m:t>h𝑗</m:t>
                    </m:r>
                    <m:r>
                      <a:rPr lang="en" altLang="zh-CN" i="1" dirty="0">
                        <a:latin typeface="Cambria Math" panose="02040503050406030204" pitchFamily="18" charset="0"/>
                      </a:rPr>
                      <m:t>,</m:t>
                    </m:r>
                    <m:r>
                      <a:rPr lang="en" altLang="zh-CN" i="1" dirty="0">
                        <a:latin typeface="Cambria Math" panose="02040503050406030204" pitchFamily="18" charset="0"/>
                      </a:rPr>
                      <m:t>𝐻𝑖</m:t>
                    </m:r>
                    <m:r>
                      <a:rPr lang="en" altLang="zh-CN" i="1" dirty="0">
                        <a:latin typeface="Cambria Math" panose="02040503050406030204" pitchFamily="18" charset="0"/>
                      </a:rPr>
                      <m:t>−1)</m:t>
                    </m:r>
                  </m:oMath>
                </a14:m>
                <a:r>
                  <a:rPr lang="en" altLang="zh-CN" dirty="0"/>
                  <a:t> </a:t>
                </a:r>
                <a:r>
                  <a:rPr lang="zh-CN" altLang="en" dirty="0"/>
                  <a:t>，</a:t>
                </a:r>
                <a:r>
                  <a:rPr lang="zh-CN" altLang="en-US" dirty="0"/>
                  <a:t>再经过 </a:t>
                </a:r>
                <a:r>
                  <a:rPr lang="en" altLang="zh-CN" dirty="0"/>
                  <a:t>Softmax</a:t>
                </a:r>
                <a:r>
                  <a:rPr lang="zh-CN" altLang="en-US" dirty="0"/>
                  <a:t> 得到对应 </a:t>
                </a:r>
                <a:r>
                  <a:rPr lang="en" altLang="zh-CN" dirty="0"/>
                  <a:t>source</a:t>
                </a:r>
                <a:r>
                  <a:rPr lang="zh-CN" altLang="en-US" dirty="0"/>
                  <a:t> 每个位置概率。</a:t>
                </a:r>
                <a:endParaRPr lang="en-US" altLang="zh-CN" dirty="0"/>
              </a:p>
            </p:txBody>
          </p:sp>
        </mc:Choice>
        <mc:Fallback xmlns="">
          <p:sp>
            <p:nvSpPr>
              <p:cNvPr id="5" name="内容占位符 4">
                <a:extLst>
                  <a:ext uri="{FF2B5EF4-FFF2-40B4-BE49-F238E27FC236}">
                    <a16:creationId xmlns:a16="http://schemas.microsoft.com/office/drawing/2014/main" id="{41FAFF37-26B6-C735-295C-9503915E64BA}"/>
                  </a:ext>
                </a:extLst>
              </p:cNvPr>
              <p:cNvSpPr>
                <a:spLocks noGrp="1" noRot="1" noChangeAspect="1" noMove="1" noResize="1" noEditPoints="1" noAdjustHandles="1" noChangeArrowheads="1" noChangeShapeType="1" noTextEdit="1"/>
              </p:cNvSpPr>
              <p:nvPr>
                <p:ph sz="half" idx="1"/>
              </p:nvPr>
            </p:nvSpPr>
            <p:spPr>
              <a:xfrm>
                <a:off x="623888" y="1191802"/>
                <a:ext cx="11057829" cy="5162961"/>
              </a:xfrm>
              <a:blipFill>
                <a:blip r:embed="rId3"/>
                <a:stretch>
                  <a:fillRect l="-3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729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F24593-8F09-AB09-261C-ED02B4329ED5}"/>
              </a:ext>
            </a:extLst>
          </p:cNvPr>
          <p:cNvSpPr>
            <a:spLocks noGrp="1"/>
          </p:cNvSpPr>
          <p:nvPr>
            <p:ph type="title"/>
          </p:nvPr>
        </p:nvSpPr>
        <p:spPr>
          <a:xfrm>
            <a:off x="623635" y="522789"/>
            <a:ext cx="10963473" cy="589190"/>
          </a:xfrm>
        </p:spPr>
        <p:txBody>
          <a:bodyPr/>
          <a:lstStyle/>
          <a:p>
            <a:r>
              <a:rPr lang="en-US" altLang="zh-CN" dirty="0"/>
              <a:t>Attention </a:t>
            </a:r>
            <a:r>
              <a:rPr lang="zh-CN" altLang="en-US" dirty="0"/>
              <a:t>在 </a:t>
            </a:r>
            <a:r>
              <a:rPr lang="en" altLang="zh-CN" dirty="0"/>
              <a:t>encoder-decoder</a:t>
            </a:r>
            <a:r>
              <a:rPr lang="zh-CN" altLang="en-US" dirty="0"/>
              <a:t> 下效果 </a:t>
            </a:r>
          </a:p>
        </p:txBody>
      </p:sp>
      <p:sp>
        <p:nvSpPr>
          <p:cNvPr id="5" name="内容占位符 4">
            <a:extLst>
              <a:ext uri="{FF2B5EF4-FFF2-40B4-BE49-F238E27FC236}">
                <a16:creationId xmlns:a16="http://schemas.microsoft.com/office/drawing/2014/main" id="{A48F8FD6-1710-195D-55AD-EB1BFDFB1994}"/>
              </a:ext>
            </a:extLst>
          </p:cNvPr>
          <p:cNvSpPr>
            <a:spLocks noGrp="1"/>
          </p:cNvSpPr>
          <p:nvPr>
            <p:ph sz="half" idx="1"/>
          </p:nvPr>
        </p:nvSpPr>
        <p:spPr>
          <a:xfrm>
            <a:off x="623635" y="1246909"/>
            <a:ext cx="10963473" cy="5108171"/>
          </a:xfrm>
        </p:spPr>
        <p:txBody>
          <a:bodyPr/>
          <a:lstStyle/>
          <a:p>
            <a:r>
              <a:rPr lang="zh-CN" altLang="en-US" dirty="0"/>
              <a:t>英法翻译时的 </a:t>
            </a:r>
            <a:r>
              <a:rPr lang="en" altLang="zh-CN" dirty="0"/>
              <a:t>attention</a:t>
            </a:r>
            <a:r>
              <a:rPr lang="zh-CN" altLang="en-US" dirty="0"/>
              <a:t> 计算的示意图，可以发现亮的地方所对应的英语和法语是相当关联。</a:t>
            </a:r>
          </a:p>
        </p:txBody>
      </p:sp>
      <p:pic>
        <p:nvPicPr>
          <p:cNvPr id="10242" name="Picture 2">
            <a:extLst>
              <a:ext uri="{FF2B5EF4-FFF2-40B4-BE49-F238E27FC236}">
                <a16:creationId xmlns:a16="http://schemas.microsoft.com/office/drawing/2014/main" id="{D0845DDD-FE1B-5ACA-37D8-6554BA08F9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031"/>
          <a:stretch/>
        </p:blipFill>
        <p:spPr bwMode="auto">
          <a:xfrm>
            <a:off x="6214763" y="2541231"/>
            <a:ext cx="5388934" cy="30808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283F6A8C-6CC2-B643-11BB-5CC874318F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552"/>
          <a:stretch/>
        </p:blipFill>
        <p:spPr bwMode="auto">
          <a:xfrm>
            <a:off x="227036" y="2488625"/>
            <a:ext cx="5802317" cy="309236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00AA106D-5224-02B7-82CC-938C3D535402}"/>
              </a:ext>
            </a:extLst>
          </p:cNvPr>
          <p:cNvSpPr txBox="1"/>
          <p:nvPr/>
        </p:nvSpPr>
        <p:spPr>
          <a:xfrm>
            <a:off x="1894005" y="5757029"/>
            <a:ext cx="8270696" cy="369332"/>
          </a:xfrm>
          <a:prstGeom prst="rect">
            <a:avLst/>
          </a:prstGeom>
          <a:noFill/>
        </p:spPr>
        <p:txBody>
          <a:bodyPr wrap="square">
            <a:spAutoFit/>
          </a:bodyPr>
          <a:lstStyle/>
          <a:p>
            <a:pPr algn="ctr"/>
            <a:r>
              <a:rPr lang="zh-CN" altLang="en-US" i="1" dirty="0">
                <a:solidFill>
                  <a:srgbClr val="66BA36"/>
                </a:solidFill>
                <a:latin typeface="Lexend" pitchFamily="2" charset="0"/>
              </a:rPr>
              <a:t>https://arxiv.org/pdf/1409.0473.pdf</a:t>
            </a:r>
          </a:p>
        </p:txBody>
      </p:sp>
    </p:spTree>
    <p:extLst>
      <p:ext uri="{BB962C8B-B14F-4D97-AF65-F5344CB8AC3E}">
        <p14:creationId xmlns:p14="http://schemas.microsoft.com/office/powerpoint/2010/main" val="168043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845411-3FAB-85E4-1754-E5DE8D362E23}"/>
              </a:ext>
            </a:extLst>
          </p:cNvPr>
          <p:cNvSpPr>
            <a:spLocks noGrp="1"/>
          </p:cNvSpPr>
          <p:nvPr>
            <p:ph type="title"/>
          </p:nvPr>
        </p:nvSpPr>
        <p:spPr>
          <a:xfrm>
            <a:off x="623635" y="522789"/>
            <a:ext cx="10963473" cy="589190"/>
          </a:xfrm>
        </p:spPr>
        <p:txBody>
          <a:bodyPr/>
          <a:lstStyle/>
          <a:p>
            <a:r>
              <a:rPr lang="en" altLang="zh-CN" dirty="0"/>
              <a:t>Attention</a:t>
            </a:r>
            <a:r>
              <a:rPr lang="zh-CN" altLang="en-US" dirty="0"/>
              <a:t> 概率分布</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F6152C0F-3D95-E6E3-7C83-8ED14B3A23A0}"/>
                  </a:ext>
                </a:extLst>
              </p:cNvPr>
              <p:cNvSpPr>
                <a:spLocks noGrp="1"/>
              </p:cNvSpPr>
              <p:nvPr>
                <p:ph sz="half" idx="1"/>
              </p:nvPr>
            </p:nvSpPr>
            <p:spPr>
              <a:xfrm>
                <a:off x="623635" y="1246909"/>
                <a:ext cx="10963473" cy="5108171"/>
              </a:xfrm>
            </p:spPr>
            <p:txBody>
              <a:bodyPr/>
              <a:lstStyle/>
              <a:p>
                <a:r>
                  <a:rPr lang="zh-CN" altLang="en-US" dirty="0"/>
                  <a:t>得到了每个 </a:t>
                </a:r>
                <a14:m>
                  <m:oMath xmlns:m="http://schemas.openxmlformats.org/officeDocument/2006/math">
                    <m:r>
                      <a:rPr lang="en" altLang="zh-CN" i="1" dirty="0" smtClean="0">
                        <a:latin typeface="Cambria Math" panose="02040503050406030204" pitchFamily="18" charset="0"/>
                      </a:rPr>
                      <m:t>𝑦𝑖</m:t>
                    </m:r>
                  </m:oMath>
                </a14:m>
                <a:r>
                  <a:rPr lang="zh-CN" altLang="en-US" dirty="0"/>
                  <a:t> 的 </a:t>
                </a:r>
                <a:r>
                  <a:rPr lang="en" altLang="zh-CN" dirty="0"/>
                  <a:t>attention</a:t>
                </a:r>
                <a:r>
                  <a:rPr lang="zh-CN" altLang="en-US" dirty="0"/>
                  <a:t> 概率分布后，通过加权求和的方式，可以得到预测 </a:t>
                </a:r>
                <a14:m>
                  <m:oMath xmlns:m="http://schemas.openxmlformats.org/officeDocument/2006/math">
                    <m:r>
                      <a:rPr lang="en" altLang="zh-CN" i="1" dirty="0" smtClean="0">
                        <a:latin typeface="Cambria Math" panose="02040503050406030204" pitchFamily="18" charset="0"/>
                      </a:rPr>
                      <m:t>𝑦𝑖</m:t>
                    </m:r>
                  </m:oMath>
                </a14:m>
                <a:r>
                  <a:rPr lang="zh-CN" altLang="en-US" dirty="0"/>
                  <a:t> 时的语义编码 </a:t>
                </a:r>
                <a14:m>
                  <m:oMath xmlns:m="http://schemas.openxmlformats.org/officeDocument/2006/math">
                    <m:r>
                      <a:rPr lang="en" altLang="zh-CN" i="1" dirty="0" smtClean="0">
                        <a:latin typeface="Cambria Math" panose="02040503050406030204" pitchFamily="18" charset="0"/>
                      </a:rPr>
                      <m:t>𝐶</m:t>
                    </m:r>
                  </m:oMath>
                </a14:m>
                <a:r>
                  <a:rPr lang="zh-CN" altLang="en-US" dirty="0"/>
                  <a:t>，其中 </a:t>
                </a:r>
                <a14:m>
                  <m:oMath xmlns:m="http://schemas.openxmlformats.org/officeDocument/2006/math">
                    <m:r>
                      <a:rPr lang="en" altLang="zh-CN" i="1" dirty="0" smtClean="0">
                        <a:latin typeface="Cambria Math" panose="02040503050406030204" pitchFamily="18" charset="0"/>
                      </a:rPr>
                      <m:t>𝑎</m:t>
                    </m:r>
                    <m:r>
                      <a:rPr lang="en" altLang="zh-CN" i="1" dirty="0" smtClean="0">
                        <a:latin typeface="Cambria Math" panose="02040503050406030204" pitchFamily="18" charset="0"/>
                      </a:rPr>
                      <m:t>11,</m:t>
                    </m:r>
                    <m:r>
                      <a:rPr lang="en" altLang="zh-CN" i="1" dirty="0">
                        <a:latin typeface="Cambria Math" panose="02040503050406030204" pitchFamily="18" charset="0"/>
                      </a:rPr>
                      <m:t>𝑎</m:t>
                    </m:r>
                    <m:r>
                      <a:rPr lang="en" altLang="zh-CN" i="1" dirty="0">
                        <a:latin typeface="Cambria Math" panose="02040503050406030204" pitchFamily="18" charset="0"/>
                      </a:rPr>
                      <m:t>12,</m:t>
                    </m:r>
                    <m:r>
                      <a:rPr lang="en" altLang="zh-CN" i="1" dirty="0" smtClean="0">
                        <a:latin typeface="Cambria Math" panose="02040503050406030204" pitchFamily="18" charset="0"/>
                      </a:rPr>
                      <m:t>𝑎</m:t>
                    </m:r>
                    <m:r>
                      <a:rPr lang="en" altLang="zh-CN" i="1" dirty="0" smtClean="0">
                        <a:latin typeface="Cambria Math" panose="02040503050406030204" pitchFamily="18" charset="0"/>
                      </a:rPr>
                      <m:t>13</m:t>
                    </m:r>
                    <m:r>
                      <a:rPr lang="zh-CN" altLang="en-US" i="1" dirty="0" smtClean="0">
                        <a:latin typeface="Cambria Math" panose="02040503050406030204" pitchFamily="18" charset="0"/>
                      </a:rPr>
                      <m:t> </m:t>
                    </m:r>
                  </m:oMath>
                </a14:m>
                <a:r>
                  <a:rPr lang="zh-CN" altLang="en-US" dirty="0"/>
                  <a:t>分别表示预测第一个词时使用的 </a:t>
                </a:r>
                <a:r>
                  <a:rPr lang="en" altLang="zh-CN" dirty="0"/>
                  <a:t>attention</a:t>
                </a:r>
                <a:r>
                  <a:rPr lang="zh-CN" altLang="en-US" dirty="0"/>
                  <a:t> 概率分布。</a:t>
                </a:r>
              </a:p>
            </p:txBody>
          </p:sp>
        </mc:Choice>
        <mc:Fallback xmlns="">
          <p:sp>
            <p:nvSpPr>
              <p:cNvPr id="5" name="内容占位符 4">
                <a:extLst>
                  <a:ext uri="{FF2B5EF4-FFF2-40B4-BE49-F238E27FC236}">
                    <a16:creationId xmlns:a16="http://schemas.microsoft.com/office/drawing/2014/main" id="{F6152C0F-3D95-E6E3-7C83-8ED14B3A23A0}"/>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11266" name="Picture 2">
            <a:extLst>
              <a:ext uri="{FF2B5EF4-FFF2-40B4-BE49-F238E27FC236}">
                <a16:creationId xmlns:a16="http://schemas.microsoft.com/office/drawing/2014/main" id="{48F44210-A383-154D-6FE9-0CB1BA3F7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581" y="2541322"/>
            <a:ext cx="3964585" cy="381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26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E667ED2-0B7F-072C-774D-CC051095F7C2}"/>
              </a:ext>
            </a:extLst>
          </p:cNvPr>
          <p:cNvSpPr>
            <a:spLocks noGrp="1"/>
          </p:cNvSpPr>
          <p:nvPr>
            <p:ph type="title"/>
          </p:nvPr>
        </p:nvSpPr>
        <p:spPr>
          <a:xfrm>
            <a:off x="623635" y="522789"/>
            <a:ext cx="10963473" cy="589190"/>
          </a:xfrm>
        </p:spPr>
        <p:txBody>
          <a:bodyPr/>
          <a:lstStyle/>
          <a:p>
            <a:r>
              <a:rPr lang="en" altLang="zh-CN" dirty="0"/>
              <a:t>Attention</a:t>
            </a:r>
            <a:r>
              <a:rPr lang="zh-CN" altLang="en-US" dirty="0"/>
              <a:t> 概率分布</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719D4D43-DF59-0099-615C-DA8D698397CB}"/>
                  </a:ext>
                </a:extLst>
              </p:cNvPr>
              <p:cNvSpPr>
                <a:spLocks noGrp="1"/>
              </p:cNvSpPr>
              <p:nvPr>
                <p:ph sz="half" idx="1"/>
              </p:nvPr>
            </p:nvSpPr>
            <p:spPr>
              <a:xfrm>
                <a:off x="623635" y="1246909"/>
                <a:ext cx="10963473" cy="5108171"/>
              </a:xfrm>
            </p:spPr>
            <p:txBody>
              <a:bodyPr/>
              <a:lstStyle/>
              <a:p>
                <a:r>
                  <a:rPr lang="zh-CN" altLang="en-US" dirty="0"/>
                  <a:t>利用 </a:t>
                </a:r>
                <a:r>
                  <a:rPr lang="en" altLang="zh-CN" dirty="0"/>
                  <a:t>attention</a:t>
                </a:r>
                <a:r>
                  <a:rPr lang="zh-CN" altLang="en-US" dirty="0"/>
                  <a:t> 分布，对 </a:t>
                </a:r>
                <a:r>
                  <a:rPr lang="en" altLang="zh-CN" dirty="0"/>
                  <a:t>source</a:t>
                </a:r>
                <a:r>
                  <a:rPr lang="zh-CN" altLang="en-US" dirty="0"/>
                  <a:t> 中每个时间的隐藏层状态 </a:t>
                </a:r>
                <a14:m>
                  <m:oMath xmlns:m="http://schemas.openxmlformats.org/officeDocument/2006/math">
                    <m:r>
                      <a:rPr lang="en" altLang="zh-CN" dirty="0" smtClean="0">
                        <a:latin typeface="Cambria Math" panose="02040503050406030204" pitchFamily="18" charset="0"/>
                      </a:rPr>
                      <m:t>h</m:t>
                    </m:r>
                    <m:r>
                      <a:rPr lang="en" altLang="zh-CN" dirty="0" smtClean="0">
                        <a:latin typeface="Cambria Math" panose="02040503050406030204" pitchFamily="18" charset="0"/>
                      </a:rPr>
                      <m:t>1,</m:t>
                    </m:r>
                    <m:r>
                      <a:rPr lang="en" altLang="zh-CN" dirty="0" smtClean="0">
                        <a:latin typeface="Cambria Math" panose="02040503050406030204" pitchFamily="18" charset="0"/>
                      </a:rPr>
                      <m:t>h</m:t>
                    </m:r>
                    <m:r>
                      <a:rPr lang="en" altLang="zh-CN" dirty="0" smtClean="0">
                        <a:latin typeface="Cambria Math" panose="02040503050406030204" pitchFamily="18" charset="0"/>
                      </a:rPr>
                      <m:t>2,</m:t>
                    </m:r>
                    <m:r>
                      <a:rPr lang="en" altLang="zh-CN" dirty="0" smtClean="0">
                        <a:latin typeface="Cambria Math" panose="02040503050406030204" pitchFamily="18" charset="0"/>
                      </a:rPr>
                      <m:t>h</m:t>
                    </m:r>
                    <m:r>
                      <a:rPr lang="en" altLang="zh-CN" dirty="0" smtClean="0">
                        <a:latin typeface="Cambria Math" panose="02040503050406030204" pitchFamily="18" charset="0"/>
                      </a:rPr>
                      <m:t>3</m:t>
                    </m:r>
                  </m:oMath>
                </a14:m>
                <a:r>
                  <a:rPr lang="zh-CN" altLang="en-US" dirty="0"/>
                  <a:t> 进行加权求和，就得到预测第一个词时，应该使用的语义编码 </a:t>
                </a:r>
                <a14:m>
                  <m:oMath xmlns:m="http://schemas.openxmlformats.org/officeDocument/2006/math">
                    <m:r>
                      <a:rPr lang="en" altLang="zh-CN" dirty="0" smtClean="0">
                        <a:latin typeface="Cambria Math" panose="02040503050406030204" pitchFamily="18" charset="0"/>
                      </a:rPr>
                      <m:t>𝐶</m:t>
                    </m:r>
                    <m:r>
                      <a:rPr lang="en" altLang="zh-CN" dirty="0" smtClean="0">
                        <a:latin typeface="Cambria Math" panose="02040503050406030204" pitchFamily="18" charset="0"/>
                      </a:rPr>
                      <m:t>1</m:t>
                    </m:r>
                  </m:oMath>
                </a14:m>
                <a:r>
                  <a:rPr lang="zh-CN" altLang="en" dirty="0"/>
                  <a:t>，</a:t>
                </a:r>
                <a:r>
                  <a:rPr lang="zh-CN" altLang="en-US" dirty="0"/>
                  <a:t>即：</a:t>
                </a:r>
                <a:endParaRPr lang="en-US" altLang="zh-CN" dirty="0"/>
              </a:p>
              <a:p>
                <a:endParaRPr lang="en-US" altLang="zh-CN" dirty="0"/>
              </a:p>
              <a:p>
                <a:endParaRPr lang="en-US" altLang="zh-CN" dirty="0"/>
              </a:p>
              <a:p>
                <a:endParaRPr lang="en-US" altLang="zh-CN" dirty="0"/>
              </a:p>
              <a:p>
                <a:r>
                  <a:rPr lang="zh-CN" altLang="en-US" dirty="0"/>
                  <a:t>其中 </a:t>
                </a:r>
                <a14:m>
                  <m:oMath xmlns:m="http://schemas.openxmlformats.org/officeDocument/2006/math">
                    <m:r>
                      <a:rPr lang="en" altLang="zh-CN" i="1" dirty="0" smtClean="0">
                        <a:latin typeface="Cambria Math" panose="02040503050406030204" pitchFamily="18" charset="0"/>
                      </a:rPr>
                      <m:t>𝐿</m:t>
                    </m:r>
                  </m:oMath>
                </a14:m>
                <a:r>
                  <a:rPr lang="zh-CN" altLang="en-US" dirty="0"/>
                  <a:t> 表示 </a:t>
                </a:r>
                <a:r>
                  <a:rPr lang="en" altLang="zh-CN" dirty="0"/>
                  <a:t>source</a:t>
                </a:r>
                <a:r>
                  <a:rPr lang="zh-CN" altLang="en-US" dirty="0"/>
                  <a:t> 长度，</a:t>
                </a:r>
                <a14:m>
                  <m:oMath xmlns:m="http://schemas.openxmlformats.org/officeDocument/2006/math">
                    <m:r>
                      <a:rPr lang="en" altLang="zh-CN" i="1" dirty="0" smtClean="0">
                        <a:latin typeface="Cambria Math" panose="02040503050406030204" pitchFamily="18" charset="0"/>
                      </a:rPr>
                      <m:t>h𝑗</m:t>
                    </m:r>
                  </m:oMath>
                </a14:m>
                <a:r>
                  <a:rPr lang="zh-CN" altLang="en-US" dirty="0"/>
                  <a:t> 表示 </a:t>
                </a:r>
                <a:r>
                  <a:rPr lang="en" altLang="zh-CN" dirty="0"/>
                  <a:t>source</a:t>
                </a:r>
                <a:r>
                  <a:rPr lang="zh-CN" altLang="en-US" dirty="0"/>
                  <a:t> 每个时刻的隐藏层输出。</a:t>
                </a:r>
              </a:p>
            </p:txBody>
          </p:sp>
        </mc:Choice>
        <mc:Fallback xmlns="">
          <p:sp>
            <p:nvSpPr>
              <p:cNvPr id="5" name="内容占位符 4">
                <a:extLst>
                  <a:ext uri="{FF2B5EF4-FFF2-40B4-BE49-F238E27FC236}">
                    <a16:creationId xmlns:a16="http://schemas.microsoft.com/office/drawing/2014/main" id="{719D4D43-DF59-0099-615C-DA8D698397CB}"/>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D651365-C4FA-2B3E-50ED-9397E4C0C52D}"/>
                  </a:ext>
                </a:extLst>
              </p:cNvPr>
              <p:cNvSpPr txBox="1"/>
              <p:nvPr/>
            </p:nvSpPr>
            <p:spPr>
              <a:xfrm>
                <a:off x="5177290" y="2444287"/>
                <a:ext cx="1856470" cy="1080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𝐶</m:t>
                          </m:r>
                        </m:e>
                        <m:sub>
                          <m:r>
                            <a:rPr kumimoji="1" lang="en-US" altLang="zh-CN" sz="2400" b="0" i="1" smtClean="0">
                              <a:latin typeface="Cambria Math" panose="02040503050406030204" pitchFamily="18" charset="0"/>
                            </a:rPr>
                            <m:t>𝑖</m:t>
                          </m:r>
                        </m:sub>
                      </m:sSub>
                      <m:r>
                        <a:rPr kumimoji="1" lang="en-US" altLang="zh-CN" sz="2400" b="0" i="0" smtClean="0">
                          <a:latin typeface="Cambria Math" panose="02040503050406030204" pitchFamily="18" charset="0"/>
                        </a:rPr>
                        <m:t>=</m:t>
                      </m:r>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𝑗</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𝐿</m:t>
                          </m:r>
                        </m:sup>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𝑖𝑗</m:t>
                              </m:r>
                            </m:sub>
                          </m:sSub>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h</m:t>
                              </m:r>
                            </m:e>
                            <m:sub>
                              <m:r>
                                <a:rPr kumimoji="1" lang="en-US" altLang="zh-CN" sz="2400" b="0" i="1" smtClean="0">
                                  <a:latin typeface="Cambria Math" panose="02040503050406030204" pitchFamily="18" charset="0"/>
                                </a:rPr>
                                <m:t>𝑗</m:t>
                              </m:r>
                            </m:sub>
                          </m:sSub>
                        </m:e>
                      </m:nary>
                    </m:oMath>
                  </m:oMathPara>
                </a14:m>
                <a:endParaRPr kumimoji="1" lang="zh-CN" altLang="en-US" sz="2400" dirty="0"/>
              </a:p>
            </p:txBody>
          </p:sp>
        </mc:Choice>
        <mc:Fallback xmlns="">
          <p:sp>
            <p:nvSpPr>
              <p:cNvPr id="16" name="文本框 15">
                <a:extLst>
                  <a:ext uri="{FF2B5EF4-FFF2-40B4-BE49-F238E27FC236}">
                    <a16:creationId xmlns:a16="http://schemas.microsoft.com/office/drawing/2014/main" id="{3D651365-C4FA-2B3E-50ED-9397E4C0C52D}"/>
                  </a:ext>
                </a:extLst>
              </p:cNvPr>
              <p:cNvSpPr txBox="1">
                <a:spLocks noRot="1" noChangeAspect="1" noMove="1" noResize="1" noEditPoints="1" noAdjustHandles="1" noChangeArrowheads="1" noChangeShapeType="1" noTextEdit="1"/>
              </p:cNvSpPr>
              <p:nvPr/>
            </p:nvSpPr>
            <p:spPr>
              <a:xfrm>
                <a:off x="5177290" y="2444287"/>
                <a:ext cx="1856470" cy="1080296"/>
              </a:xfrm>
              <a:prstGeom prst="rect">
                <a:avLst/>
              </a:prstGeom>
              <a:blipFill>
                <a:blip r:embed="rId3"/>
                <a:stretch>
                  <a:fillRect l="-24490" t="-110465" r="-2041" b="-165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9601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3815E7-9662-F0FB-30F5-FB86A131C215}"/>
              </a:ext>
            </a:extLst>
          </p:cNvPr>
          <p:cNvSpPr>
            <a:spLocks noGrp="1"/>
          </p:cNvSpPr>
          <p:nvPr>
            <p:ph type="title"/>
          </p:nvPr>
        </p:nvSpPr>
        <p:spPr>
          <a:xfrm>
            <a:off x="623635" y="522789"/>
            <a:ext cx="10963473" cy="589190"/>
          </a:xfrm>
        </p:spPr>
        <p:txBody>
          <a:bodyPr/>
          <a:lstStyle/>
          <a:p>
            <a:r>
              <a:rPr lang="en" altLang="zh-CN" dirty="0"/>
              <a:t>Attention</a:t>
            </a:r>
            <a:r>
              <a:rPr lang="zh-CN" altLang="en-US" dirty="0"/>
              <a:t> 概率分布</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8BE19C0-FD5B-4246-5F90-E190D03B688E}"/>
                  </a:ext>
                </a:extLst>
              </p:cNvPr>
              <p:cNvSpPr>
                <a:spLocks noGrp="1"/>
              </p:cNvSpPr>
              <p:nvPr>
                <p:ph sz="half" idx="1"/>
              </p:nvPr>
            </p:nvSpPr>
            <p:spPr>
              <a:xfrm>
                <a:off x="623635" y="1246909"/>
                <a:ext cx="10963473" cy="5108171"/>
              </a:xfrm>
            </p:spPr>
            <p:txBody>
              <a:bodyPr/>
              <a:lstStyle/>
              <a:p>
                <a:r>
                  <a:rPr lang="zh-CN" altLang="en-US" dirty="0"/>
                  <a:t>类似可以求出预测“追逐”和“杰瑞”时的语义编码 </a:t>
                </a:r>
                <a14:m>
                  <m:oMath xmlns:m="http://schemas.openxmlformats.org/officeDocument/2006/math">
                    <m:r>
                      <a:rPr lang="en" altLang="zh-CN" dirty="0" smtClean="0">
                        <a:latin typeface="Cambria Math" panose="02040503050406030204" pitchFamily="18" charset="0"/>
                      </a:rPr>
                      <m:t>𝐶</m:t>
                    </m:r>
                    <m:r>
                      <a:rPr lang="en" altLang="zh-CN" dirty="0" smtClean="0">
                        <a:latin typeface="Cambria Math" panose="02040503050406030204" pitchFamily="18" charset="0"/>
                      </a:rPr>
                      <m:t>2</m:t>
                    </m:r>
                  </m:oMath>
                </a14:m>
                <a:r>
                  <a:rPr lang="zh-CN" altLang="en-US" dirty="0"/>
                  <a:t> 和 </a:t>
                </a:r>
                <a14:m>
                  <m:oMath xmlns:m="http://schemas.openxmlformats.org/officeDocument/2006/math">
                    <m:r>
                      <a:rPr lang="en" altLang="zh-CN" dirty="0" smtClean="0">
                        <a:latin typeface="Cambria Math" panose="02040503050406030204" pitchFamily="18" charset="0"/>
                      </a:rPr>
                      <m:t>𝐶</m:t>
                    </m:r>
                    <m:r>
                      <a:rPr lang="en" altLang="zh-CN" dirty="0" smtClean="0">
                        <a:latin typeface="Cambria Math" panose="02040503050406030204" pitchFamily="18" charset="0"/>
                      </a:rPr>
                      <m:t>3</m:t>
                    </m:r>
                  </m:oMath>
                </a14:m>
                <a:r>
                  <a:rPr lang="zh-CN" altLang="en-US" dirty="0"/>
                  <a:t>。对比之前 </a:t>
                </a:r>
                <a14:m>
                  <m:oMath xmlns:m="http://schemas.openxmlformats.org/officeDocument/2006/math">
                    <m:r>
                      <a:rPr lang="en" altLang="zh-CN" i="1" dirty="0" smtClean="0">
                        <a:latin typeface="Cambria Math" panose="02040503050406030204" pitchFamily="18" charset="0"/>
                      </a:rPr>
                      <m:t>𝑦𝑖</m:t>
                    </m:r>
                    <m:r>
                      <a:rPr lang="en" altLang="zh-CN" i="1" dirty="0" smtClean="0">
                        <a:latin typeface="Cambria Math" panose="02040503050406030204" pitchFamily="18" charset="0"/>
                      </a:rPr>
                      <m:t>=</m:t>
                    </m:r>
                    <m:r>
                      <a:rPr lang="en" altLang="zh-CN" i="1" dirty="0" smtClean="0">
                        <a:latin typeface="Cambria Math" panose="02040503050406030204" pitchFamily="18" charset="0"/>
                      </a:rPr>
                      <m:t>𝑔</m:t>
                    </m:r>
                    <m:r>
                      <a:rPr lang="en" altLang="zh-CN" i="1" dirty="0" smtClean="0">
                        <a:latin typeface="Cambria Math" panose="02040503050406030204" pitchFamily="18" charset="0"/>
                      </a:rPr>
                      <m:t>(</m:t>
                    </m:r>
                    <m:r>
                      <a:rPr lang="en" altLang="zh-CN" i="1" dirty="0" smtClean="0">
                        <a:latin typeface="Cambria Math" panose="02040503050406030204" pitchFamily="18" charset="0"/>
                      </a:rPr>
                      <m:t>𝐶</m:t>
                    </m:r>
                    <m:r>
                      <a:rPr lang="en" altLang="zh-CN" i="1" dirty="0" smtClean="0">
                        <a:latin typeface="Cambria Math" panose="02040503050406030204" pitchFamily="18" charset="0"/>
                      </a:rPr>
                      <m:t>,</m:t>
                    </m:r>
                    <m:r>
                      <a:rPr lang="en" altLang="zh-CN" i="1" dirty="0" smtClean="0">
                        <a:latin typeface="Cambria Math" panose="02040503050406030204" pitchFamily="18" charset="0"/>
                      </a:rPr>
                      <m:t>𝑦</m:t>
                    </m:r>
                    <m:r>
                      <a:rPr lang="en" altLang="zh-CN" i="1" dirty="0" smtClean="0">
                        <a:latin typeface="Cambria Math" panose="02040503050406030204" pitchFamily="18" charset="0"/>
                      </a:rPr>
                      <m:t>1,</m:t>
                    </m:r>
                    <m:r>
                      <a:rPr lang="en" altLang="zh-CN" i="1" dirty="0" smtClean="0">
                        <a:latin typeface="Cambria Math" panose="02040503050406030204" pitchFamily="18" charset="0"/>
                      </a:rPr>
                      <m:t>𝑦</m:t>
                    </m:r>
                    <m:r>
                      <a:rPr lang="en" altLang="zh-CN" i="1" dirty="0" smtClean="0">
                        <a:latin typeface="Cambria Math" panose="02040503050406030204" pitchFamily="18" charset="0"/>
                      </a:rPr>
                      <m:t>2,…,</m:t>
                    </m:r>
                    <m:r>
                      <a:rPr lang="en" altLang="zh-CN" i="1" dirty="0" smtClean="0">
                        <a:latin typeface="Cambria Math" panose="02040503050406030204" pitchFamily="18" charset="0"/>
                      </a:rPr>
                      <m:t>𝑦𝑖</m:t>
                    </m:r>
                    <m:r>
                      <a:rPr lang="en" altLang="zh-CN" i="1" dirty="0" smtClean="0">
                        <a:latin typeface="Cambria Math" panose="02040503050406030204" pitchFamily="18" charset="0"/>
                      </a:rPr>
                      <m:t>−1)</m:t>
                    </m:r>
                  </m:oMath>
                </a14:m>
                <a:r>
                  <a:rPr lang="en" altLang="zh-CN" dirty="0"/>
                  <a:t> </a:t>
                </a:r>
                <a:r>
                  <a:rPr lang="zh-CN" altLang="en-US" dirty="0"/>
                  <a:t>使用同一个语义编码 </a:t>
                </a:r>
                <a14:m>
                  <m:oMath xmlns:m="http://schemas.openxmlformats.org/officeDocument/2006/math">
                    <m:r>
                      <a:rPr lang="en" altLang="zh-CN" i="1" dirty="0" smtClean="0">
                        <a:latin typeface="Cambria Math" panose="02040503050406030204" pitchFamily="18" charset="0"/>
                      </a:rPr>
                      <m:t>𝐶</m:t>
                    </m:r>
                  </m:oMath>
                </a14:m>
                <a:r>
                  <a:rPr lang="zh-CN" altLang="en" dirty="0"/>
                  <a:t>，</a:t>
                </a:r>
                <a:r>
                  <a:rPr lang="zh-CN" altLang="en-US" dirty="0"/>
                  <a:t>这里每一次预测都会先计算与之匹配的语义编码 </a:t>
                </a:r>
                <a14:m>
                  <m:oMath xmlns:m="http://schemas.openxmlformats.org/officeDocument/2006/math">
                    <m:r>
                      <a:rPr lang="en" altLang="zh-CN" i="1" dirty="0" smtClean="0">
                        <a:latin typeface="Cambria Math" panose="02040503050406030204" pitchFamily="18" charset="0"/>
                      </a:rPr>
                      <m:t>𝐶𝑖</m:t>
                    </m:r>
                  </m:oMath>
                </a14:m>
                <a:r>
                  <a:rPr lang="zh-CN" altLang="en" dirty="0"/>
                  <a:t>。</a:t>
                </a:r>
                <a:endParaRPr lang="zh-CN" altLang="en-US" dirty="0"/>
              </a:p>
            </p:txBody>
          </p:sp>
        </mc:Choice>
        <mc:Fallback xmlns="">
          <p:sp>
            <p:nvSpPr>
              <p:cNvPr id="5" name="内容占位符 4">
                <a:extLst>
                  <a:ext uri="{FF2B5EF4-FFF2-40B4-BE49-F238E27FC236}">
                    <a16:creationId xmlns:a16="http://schemas.microsoft.com/office/drawing/2014/main" id="{18BE19C0-FD5B-4246-5F90-E190D03B688E}"/>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12290" name="Picture 2">
            <a:extLst>
              <a:ext uri="{FF2B5EF4-FFF2-40B4-BE49-F238E27FC236}">
                <a16:creationId xmlns:a16="http://schemas.microsoft.com/office/drawing/2014/main" id="{716741BF-C037-015F-14A1-177D55308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774" y="2274736"/>
            <a:ext cx="7287213" cy="408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239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t>Attention</a:t>
            </a:r>
          </a:p>
          <a:p>
            <a:r>
              <a:rPr lang="zh-CN" altLang="en-US" dirty="0"/>
              <a:t>核心原理</a:t>
            </a:r>
            <a:endParaRPr lang="en-US" altLang="zh-CN" dirty="0"/>
          </a:p>
        </p:txBody>
      </p:sp>
    </p:spTree>
    <p:extLst>
      <p:ext uri="{BB962C8B-B14F-4D97-AF65-F5344CB8AC3E}">
        <p14:creationId xmlns:p14="http://schemas.microsoft.com/office/powerpoint/2010/main" val="211938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AB477CD-BAB0-CCB8-45C4-2AB3019C9CC0}"/>
              </a:ext>
            </a:extLst>
          </p:cNvPr>
          <p:cNvSpPr>
            <a:spLocks noGrp="1"/>
          </p:cNvSpPr>
          <p:nvPr>
            <p:ph type="title"/>
          </p:nvPr>
        </p:nvSpPr>
        <p:spPr>
          <a:xfrm>
            <a:off x="623635" y="522789"/>
            <a:ext cx="10963473" cy="589190"/>
          </a:xfrm>
        </p:spPr>
        <p:txBody>
          <a:bodyPr/>
          <a:lstStyle/>
          <a:p>
            <a:r>
              <a:rPr lang="en" altLang="zh-CN" dirty="0"/>
              <a:t>Attention</a:t>
            </a:r>
            <a:r>
              <a:rPr lang="zh-CN" altLang="en-US" dirty="0"/>
              <a:t> 机制本质</a:t>
            </a:r>
          </a:p>
        </p:txBody>
      </p:sp>
      <p:sp>
        <p:nvSpPr>
          <p:cNvPr id="4" name="内容占位符 3">
            <a:extLst>
              <a:ext uri="{FF2B5EF4-FFF2-40B4-BE49-F238E27FC236}">
                <a16:creationId xmlns:a16="http://schemas.microsoft.com/office/drawing/2014/main" id="{177C31FB-66BA-8D0A-13AD-15AAAC979933}"/>
              </a:ext>
            </a:extLst>
          </p:cNvPr>
          <p:cNvSpPr>
            <a:spLocks noGrp="1"/>
          </p:cNvSpPr>
          <p:nvPr>
            <p:ph sz="half" idx="1"/>
          </p:nvPr>
        </p:nvSpPr>
        <p:spPr>
          <a:xfrm>
            <a:off x="623635" y="1246909"/>
            <a:ext cx="10963473" cy="5108171"/>
          </a:xfrm>
        </p:spPr>
        <p:txBody>
          <a:bodyPr/>
          <a:lstStyle/>
          <a:p>
            <a:r>
              <a:rPr lang="zh-CN" altLang="en-US" dirty="0"/>
              <a:t>将</a:t>
            </a:r>
            <a:r>
              <a:rPr lang="en" altLang="zh-CN" dirty="0"/>
              <a:t>source</a:t>
            </a:r>
            <a:r>
              <a:rPr lang="zh-CN" altLang="en-US" dirty="0"/>
              <a:t>看作是一系列的对，对于每个输入</a:t>
            </a:r>
            <a:r>
              <a:rPr lang="en" altLang="zh-CN" dirty="0"/>
              <a:t>query</a:t>
            </a:r>
            <a:r>
              <a:rPr lang="zh-CN" altLang="en" dirty="0"/>
              <a:t>，</a:t>
            </a:r>
            <a:r>
              <a:rPr lang="en" altLang="zh-CN" dirty="0"/>
              <a:t>attention</a:t>
            </a:r>
            <a:r>
              <a:rPr lang="zh-CN" altLang="en-US" dirty="0"/>
              <a:t>机制会将其和每个</a:t>
            </a:r>
            <a:r>
              <a:rPr lang="en" altLang="zh-CN" dirty="0"/>
              <a:t>key</a:t>
            </a:r>
            <a:r>
              <a:rPr lang="zh-CN" altLang="en-US" dirty="0"/>
              <a:t>进行比对，得到对应</a:t>
            </a:r>
            <a:r>
              <a:rPr lang="en" altLang="zh-CN" dirty="0"/>
              <a:t>value</a:t>
            </a:r>
            <a:r>
              <a:rPr lang="zh-CN" altLang="en-US" dirty="0"/>
              <a:t>的权重系数，然后根据计算的每个权重，对所有</a:t>
            </a:r>
            <a:r>
              <a:rPr lang="en" altLang="zh-CN" dirty="0"/>
              <a:t>value</a:t>
            </a:r>
            <a:r>
              <a:rPr lang="zh-CN" altLang="en-US" dirty="0"/>
              <a:t>进行加权求和。</a:t>
            </a:r>
            <a:endParaRPr lang="en-US" altLang="zh-CN" dirty="0"/>
          </a:p>
          <a:p>
            <a:endParaRPr lang="en-US" altLang="zh-CN" dirty="0"/>
          </a:p>
          <a:p>
            <a:endParaRPr lang="en-US" altLang="zh-CN" dirty="0"/>
          </a:p>
          <a:p>
            <a:endParaRPr lang="en-US" altLang="zh-CN" dirty="0"/>
          </a:p>
          <a:p>
            <a:endParaRPr lang="en-US" altLang="zh-CN" dirty="0"/>
          </a:p>
          <a:p>
            <a:r>
              <a:rPr lang="zh-CN" altLang="en-US" dirty="0"/>
              <a:t>其中 </a:t>
            </a:r>
            <a:r>
              <a:rPr lang="en" altLang="zh-CN" dirty="0"/>
              <a:t>L</a:t>
            </a:r>
            <a:r>
              <a:rPr lang="zh-CN" altLang="en-US" dirty="0"/>
              <a:t> 表示 </a:t>
            </a:r>
            <a:r>
              <a:rPr lang="en" altLang="zh-CN" dirty="0"/>
              <a:t>Source</a:t>
            </a:r>
            <a:r>
              <a:rPr lang="zh-CN" altLang="en-US" dirty="0"/>
              <a:t> 的长度。</a:t>
            </a:r>
            <a:endParaRPr lang="en-US" altLang="zh-CN" dirty="0"/>
          </a:p>
          <a:p>
            <a:r>
              <a:rPr lang="zh-CN" altLang="en-US" dirty="0"/>
              <a:t>机器翻译时，</a:t>
            </a:r>
            <a:r>
              <a:rPr lang="en" altLang="zh-CN" dirty="0"/>
              <a:t>Key</a:t>
            </a:r>
            <a:r>
              <a:rPr lang="zh-CN" altLang="en-US" dirty="0"/>
              <a:t> 和 </a:t>
            </a:r>
            <a:r>
              <a:rPr lang="en" altLang="zh-CN" dirty="0"/>
              <a:t>Value</a:t>
            </a:r>
            <a:r>
              <a:rPr lang="zh-CN" altLang="en-US" dirty="0"/>
              <a:t> 相同，都是 </a:t>
            </a:r>
            <a:r>
              <a:rPr lang="en" altLang="zh-CN" dirty="0"/>
              <a:t>Source</a:t>
            </a:r>
            <a:r>
              <a:rPr lang="zh-CN" altLang="en-US" dirty="0"/>
              <a:t> 中每个时刻隐藏层状态。</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11FD11B-2F7A-0F66-1274-5F907CBC969F}"/>
                  </a:ext>
                </a:extLst>
              </p:cNvPr>
              <p:cNvSpPr txBox="1"/>
              <p:nvPr/>
            </p:nvSpPr>
            <p:spPr>
              <a:xfrm>
                <a:off x="2366007" y="2505932"/>
                <a:ext cx="7479035"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400" i="1" smtClean="0">
                          <a:latin typeface="Cambria Math" panose="02040503050406030204" pitchFamily="18" charset="0"/>
                        </a:rPr>
                        <m:t>A</m:t>
                      </m:r>
                      <m:r>
                        <a:rPr kumimoji="1" lang="en-US" altLang="zh-CN" sz="2400" b="0" i="1" smtClean="0">
                          <a:latin typeface="Cambria Math" panose="02040503050406030204" pitchFamily="18" charset="0"/>
                        </a:rPr>
                        <m:t>𝑡𝑡𝑒𝑛𝑡𝑖𝑜𝑛</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𝑄𝑢𝑒𝑟𝑦</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𝑆𝑐𝑜𝑟𝑒</m:t>
                      </m:r>
                      <m:r>
                        <a:rPr kumimoji="1" lang="en-US" altLang="zh-CN" sz="2400" b="0" i="1" smtClean="0">
                          <a:latin typeface="Cambria Math" panose="02040503050406030204" pitchFamily="18" charset="0"/>
                        </a:rPr>
                        <m:t>)</m:t>
                      </m:r>
                      <m:r>
                        <a:rPr kumimoji="1" lang="en-US" altLang="zh-CN" sz="2400" b="0" i="0" smtClean="0">
                          <a:latin typeface="Cambria Math" panose="02040503050406030204" pitchFamily="18" charset="0"/>
                        </a:rPr>
                        <m:t>=</m:t>
                      </m:r>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𝐿</m:t>
                          </m:r>
                        </m:sup>
                        <m:e>
                          <m:r>
                            <a:rPr kumimoji="1" lang="en-US" altLang="zh-CN" sz="2400" b="0" i="1" smtClean="0">
                              <a:latin typeface="Cambria Math" panose="02040503050406030204" pitchFamily="18" charset="0"/>
                            </a:rPr>
                            <m:t>𝑓</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𝑄𝑢𝑒𝑟𝑦</m:t>
                              </m:r>
                              <m:r>
                                <a:rPr kumimoji="1" lang="en-US" altLang="zh-CN" sz="2400" b="0" i="1" smtClean="0">
                                  <a:latin typeface="Cambria Math" panose="02040503050406030204" pitchFamily="18" charset="0"/>
                                </a:rPr>
                                <m:t>,</m:t>
                              </m:r>
                              <m:r>
                                <a:rPr kumimoji="1" lang="zh-CN" altLang="en-US" sz="2400" b="0" i="1" smtClean="0">
                                  <a:latin typeface="Cambria Math" panose="02040503050406030204" pitchFamily="18" charset="0"/>
                                </a:rPr>
                                <m:t> </m:t>
                              </m:r>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𝐾𝑒𝑦</m:t>
                                  </m:r>
                                </m:e>
                                <m:sub>
                                  <m:r>
                                    <a:rPr kumimoji="1" lang="en-US" altLang="zh-CN" sz="2400" i="1">
                                      <a:latin typeface="Cambria Math" panose="02040503050406030204" pitchFamily="18" charset="0"/>
                                    </a:rPr>
                                    <m:t>𝑖</m:t>
                                  </m:r>
                                </m:sub>
                              </m:sSub>
                            </m:e>
                          </m:d>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𝑉𝑎𝑙𝑢𝑒</m:t>
                              </m:r>
                            </m:e>
                            <m:sub>
                              <m:r>
                                <a:rPr kumimoji="1" lang="en-US" altLang="zh-CN" sz="2400" b="0" i="1" smtClean="0">
                                  <a:latin typeface="Cambria Math" panose="02040503050406030204" pitchFamily="18" charset="0"/>
                                </a:rPr>
                                <m:t>𝑖</m:t>
                              </m:r>
                            </m:sub>
                          </m:sSub>
                        </m:e>
                      </m:nary>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211FD11B-2F7A-0F66-1274-5F907CBC969F}"/>
                  </a:ext>
                </a:extLst>
              </p:cNvPr>
              <p:cNvSpPr txBox="1">
                <a:spLocks noRot="1" noChangeAspect="1" noMove="1" noResize="1" noEditPoints="1" noAdjustHandles="1" noChangeArrowheads="1" noChangeShapeType="1" noTextEdit="1"/>
              </p:cNvSpPr>
              <p:nvPr/>
            </p:nvSpPr>
            <p:spPr>
              <a:xfrm>
                <a:off x="2366007" y="2505932"/>
                <a:ext cx="7479035" cy="1038489"/>
              </a:xfrm>
              <a:prstGeom prst="rect">
                <a:avLst/>
              </a:prstGeom>
              <a:blipFill>
                <a:blip r:embed="rId2"/>
                <a:stretch>
                  <a:fillRect l="-339" t="-115854" b="-1780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9894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AB477CD-BAB0-CCB8-45C4-2AB3019C9CC0}"/>
              </a:ext>
            </a:extLst>
          </p:cNvPr>
          <p:cNvSpPr>
            <a:spLocks noGrp="1"/>
          </p:cNvSpPr>
          <p:nvPr>
            <p:ph type="title"/>
          </p:nvPr>
        </p:nvSpPr>
        <p:spPr>
          <a:xfrm>
            <a:off x="623635" y="522789"/>
            <a:ext cx="10963473" cy="589190"/>
          </a:xfrm>
        </p:spPr>
        <p:txBody>
          <a:bodyPr/>
          <a:lstStyle/>
          <a:p>
            <a:r>
              <a:rPr lang="en" altLang="zh-CN" dirty="0"/>
              <a:t>Attention</a:t>
            </a:r>
            <a:r>
              <a:rPr lang="zh-CN" altLang="en-US" dirty="0"/>
              <a:t> 机制本质</a:t>
            </a:r>
          </a:p>
        </p:txBody>
      </p:sp>
      <p:sp>
        <p:nvSpPr>
          <p:cNvPr id="4" name="内容占位符 3">
            <a:extLst>
              <a:ext uri="{FF2B5EF4-FFF2-40B4-BE49-F238E27FC236}">
                <a16:creationId xmlns:a16="http://schemas.microsoft.com/office/drawing/2014/main" id="{177C31FB-66BA-8D0A-13AD-15AAAC979933}"/>
              </a:ext>
            </a:extLst>
          </p:cNvPr>
          <p:cNvSpPr>
            <a:spLocks noGrp="1"/>
          </p:cNvSpPr>
          <p:nvPr>
            <p:ph sz="half" idx="1"/>
          </p:nvPr>
        </p:nvSpPr>
        <p:spPr>
          <a:xfrm>
            <a:off x="623635" y="1246909"/>
            <a:ext cx="10963473" cy="5108171"/>
          </a:xfrm>
        </p:spPr>
        <p:txBody>
          <a:bodyPr/>
          <a:lstStyle/>
          <a:p>
            <a:r>
              <a:rPr lang="zh-CN" altLang="en-US" dirty="0"/>
              <a:t>将 </a:t>
            </a:r>
            <a:r>
              <a:rPr lang="en" altLang="zh-CN" dirty="0"/>
              <a:t>source</a:t>
            </a:r>
            <a:r>
              <a:rPr lang="zh-CN" altLang="en-US" dirty="0"/>
              <a:t> 看作是一系列的对，对于每个输入 </a:t>
            </a:r>
            <a:r>
              <a:rPr lang="en" altLang="zh-CN" dirty="0"/>
              <a:t>query</a:t>
            </a:r>
            <a:r>
              <a:rPr lang="zh-CN" altLang="en" dirty="0"/>
              <a:t>，</a:t>
            </a:r>
            <a:r>
              <a:rPr lang="en" altLang="zh-CN" dirty="0"/>
              <a:t>attention</a:t>
            </a:r>
            <a:r>
              <a:rPr lang="zh-CN" altLang="en-US" dirty="0"/>
              <a:t> 机制会将其和每个 </a:t>
            </a:r>
            <a:r>
              <a:rPr lang="en" altLang="zh-CN" dirty="0"/>
              <a:t>key</a:t>
            </a:r>
            <a:r>
              <a:rPr lang="zh-CN" altLang="en-US" dirty="0"/>
              <a:t> 进行比对，得到对应 </a:t>
            </a:r>
            <a:r>
              <a:rPr lang="en" altLang="zh-CN" dirty="0"/>
              <a:t>value</a:t>
            </a:r>
            <a:r>
              <a:rPr lang="zh-CN" altLang="en-US" dirty="0"/>
              <a:t> 权重系数，然后根据计算的每个权重，对所有 </a:t>
            </a:r>
            <a:r>
              <a:rPr lang="en" altLang="zh-CN" dirty="0"/>
              <a:t>value</a:t>
            </a:r>
            <a:r>
              <a:rPr lang="zh-CN" altLang="en-US" dirty="0"/>
              <a:t> 进行加权求和。</a:t>
            </a:r>
            <a:endParaRPr lang="en-US" altLang="zh-CN" dirty="0"/>
          </a:p>
          <a:p>
            <a:endParaRPr lang="en-US" altLang="zh-CN" dirty="0"/>
          </a:p>
          <a:p>
            <a:endParaRPr lang="en-US" altLang="zh-CN" dirty="0"/>
          </a:p>
        </p:txBody>
      </p:sp>
      <p:pic>
        <p:nvPicPr>
          <p:cNvPr id="13314" name="Picture 2">
            <a:extLst>
              <a:ext uri="{FF2B5EF4-FFF2-40B4-BE49-F238E27FC236}">
                <a16:creationId xmlns:a16="http://schemas.microsoft.com/office/drawing/2014/main" id="{04954EB4-369D-4F59-21AD-72D7A0F51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331" y="2316163"/>
            <a:ext cx="94361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50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73DC87-0FB5-32F7-2C69-BA7883CFD2C6}"/>
              </a:ext>
            </a:extLst>
          </p:cNvPr>
          <p:cNvSpPr>
            <a:spLocks noGrp="1"/>
          </p:cNvSpPr>
          <p:nvPr>
            <p:ph type="title"/>
          </p:nvPr>
        </p:nvSpPr>
        <p:spPr>
          <a:xfrm>
            <a:off x="623635" y="522789"/>
            <a:ext cx="10963473" cy="589190"/>
          </a:xfrm>
        </p:spPr>
        <p:txBody>
          <a:bodyPr/>
          <a:lstStyle/>
          <a:p>
            <a:r>
              <a:rPr lang="en" altLang="zh-CN" dirty="0"/>
              <a:t>Attention</a:t>
            </a:r>
            <a:r>
              <a:rPr lang="zh-CN" altLang="en-US" dirty="0"/>
              <a:t> 机制本质</a:t>
            </a:r>
          </a:p>
        </p:txBody>
      </p:sp>
      <p:sp>
        <p:nvSpPr>
          <p:cNvPr id="5" name="内容占位符 4">
            <a:extLst>
              <a:ext uri="{FF2B5EF4-FFF2-40B4-BE49-F238E27FC236}">
                <a16:creationId xmlns:a16="http://schemas.microsoft.com/office/drawing/2014/main" id="{C50037AE-67B2-23E5-BB09-4106375F8EDE}"/>
              </a:ext>
            </a:extLst>
          </p:cNvPr>
          <p:cNvSpPr>
            <a:spLocks noGrp="1"/>
          </p:cNvSpPr>
          <p:nvPr>
            <p:ph sz="half" idx="1"/>
          </p:nvPr>
        </p:nvSpPr>
        <p:spPr>
          <a:xfrm>
            <a:off x="623635" y="1246909"/>
            <a:ext cx="10963473" cy="5108171"/>
          </a:xfrm>
        </p:spPr>
        <p:txBody>
          <a:bodyPr/>
          <a:lstStyle/>
          <a:p>
            <a:r>
              <a:rPr lang="zh-CN" altLang="en-US" dirty="0"/>
              <a:t>这里的 </a:t>
            </a:r>
            <a:r>
              <a:rPr lang="en" altLang="zh-CN" dirty="0"/>
              <a:t>attention</a:t>
            </a:r>
            <a:r>
              <a:rPr lang="zh-CN" altLang="en-US" dirty="0"/>
              <a:t> 仍然是学习如何从大量信息中筛选出和当前 </a:t>
            </a:r>
            <a:r>
              <a:rPr lang="en" altLang="zh-CN" dirty="0"/>
              <a:t>query</a:t>
            </a:r>
            <a:r>
              <a:rPr lang="zh-CN" altLang="en-US" dirty="0"/>
              <a:t> 最相关的信息，权重越大的 </a:t>
            </a:r>
            <a:r>
              <a:rPr lang="en" altLang="zh-CN" dirty="0"/>
              <a:t>value</a:t>
            </a:r>
            <a:r>
              <a:rPr lang="zh-CN" altLang="en-US" dirty="0"/>
              <a:t> 说明越重要。</a:t>
            </a:r>
          </a:p>
        </p:txBody>
      </p:sp>
      <p:pic>
        <p:nvPicPr>
          <p:cNvPr id="14338" name="Picture 2">
            <a:extLst>
              <a:ext uri="{FF2B5EF4-FFF2-40B4-BE49-F238E27FC236}">
                <a16:creationId xmlns:a16="http://schemas.microsoft.com/office/drawing/2014/main" id="{0699D265-0483-7A87-FF0B-504CAC66F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66" y="1982276"/>
            <a:ext cx="5214830" cy="460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517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err="1"/>
              <a:t>Contenet</a:t>
            </a:r>
            <a:endParaRPr lang="zh-CN" altLang="en-US" dirty="0"/>
          </a:p>
        </p:txBody>
      </p:sp>
      <p:sp>
        <p:nvSpPr>
          <p:cNvPr id="4" name="内容占位符 3">
            <a:extLst>
              <a:ext uri="{FF2B5EF4-FFF2-40B4-BE49-F238E27FC236}">
                <a16:creationId xmlns:a16="http://schemas.microsoft.com/office/drawing/2014/main" id="{16645300-9AE2-52AC-0F3F-A937DC3ED098}"/>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E900ED23-6A3A-14DD-D064-269A178F1F81}"/>
              </a:ext>
            </a:extLst>
          </p:cNvPr>
          <p:cNvPicPr>
            <a:picLocks noChangeAspect="1"/>
          </p:cNvPicPr>
          <p:nvPr/>
        </p:nvPicPr>
        <p:blipFill>
          <a:blip r:embed="rId2"/>
          <a:stretch>
            <a:fillRect/>
          </a:stretch>
        </p:blipFill>
        <p:spPr>
          <a:xfrm>
            <a:off x="623635" y="1538214"/>
            <a:ext cx="7772400" cy="4525560"/>
          </a:xfrm>
          <a:prstGeom prst="rect">
            <a:avLst/>
          </a:prstGeom>
        </p:spPr>
      </p:pic>
      <p:pic>
        <p:nvPicPr>
          <p:cNvPr id="6" name="Picture 2" descr="思考表情包图片-思考表情包模板下载-包图网">
            <a:extLst>
              <a:ext uri="{FF2B5EF4-FFF2-40B4-BE49-F238E27FC236}">
                <a16:creationId xmlns:a16="http://schemas.microsoft.com/office/drawing/2014/main" id="{73DAED9A-485D-11A4-3441-78627023DD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E13512F-F305-B5B1-21A5-D8E75638CC49}"/>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Step1</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462E08D-A833-3769-C522-40723D86B6C8}"/>
                  </a:ext>
                </a:extLst>
              </p:cNvPr>
              <p:cNvSpPr>
                <a:spLocks noGrp="1"/>
              </p:cNvSpPr>
              <p:nvPr>
                <p:ph sz="half" idx="1"/>
              </p:nvPr>
            </p:nvSpPr>
            <p:spPr>
              <a:xfrm>
                <a:off x="623635" y="1246909"/>
                <a:ext cx="10963473" cy="5108171"/>
              </a:xfrm>
            </p:spPr>
            <p:txBody>
              <a:bodyPr/>
              <a:lstStyle/>
              <a:p>
                <a:r>
                  <a:rPr lang="zh-CN" altLang="en-US" dirty="0"/>
                  <a:t>将 </a:t>
                </a:r>
                <a:r>
                  <a:rPr lang="en" altLang="zh-CN" dirty="0"/>
                  <a:t>Query</a:t>
                </a:r>
                <a:r>
                  <a:rPr lang="zh-CN" altLang="en-US" dirty="0"/>
                  <a:t> 和每一个 </a:t>
                </a:r>
                <a:r>
                  <a:rPr lang="en" altLang="zh-CN" dirty="0"/>
                  <a:t>key</a:t>
                </a:r>
                <a:r>
                  <a:rPr lang="zh-CN" altLang="en-US" dirty="0"/>
                  <a:t> 进行计算 </a:t>
                </a:r>
                <a14:m>
                  <m:oMath xmlns:m="http://schemas.openxmlformats.org/officeDocument/2006/math">
                    <m:r>
                      <a:rPr lang="en" altLang="zh-CN" i="1" dirty="0" smtClean="0">
                        <a:latin typeface="Cambria Math" panose="02040503050406030204" pitchFamily="18" charset="0"/>
                      </a:rPr>
                      <m:t>𝐹</m:t>
                    </m:r>
                    <m:r>
                      <a:rPr lang="en" altLang="zh-CN" i="1" dirty="0">
                        <a:latin typeface="Cambria Math" panose="02040503050406030204" pitchFamily="18" charset="0"/>
                      </a:rPr>
                      <m:t>(</m:t>
                    </m:r>
                    <m:r>
                      <a:rPr lang="en" altLang="zh-CN" i="1" dirty="0" err="1">
                        <a:latin typeface="Cambria Math" panose="02040503050406030204" pitchFamily="18" charset="0"/>
                      </a:rPr>
                      <m:t>𝑄𝑢𝑒𝑟𝑦</m:t>
                    </m:r>
                    <m:r>
                      <a:rPr lang="en" altLang="zh-CN" i="1" dirty="0" err="1">
                        <a:latin typeface="Cambria Math" panose="02040503050406030204" pitchFamily="18" charset="0"/>
                      </a:rPr>
                      <m:t>,</m:t>
                    </m:r>
                    <m:r>
                      <a:rPr lang="en" altLang="zh-CN" i="1" dirty="0" err="1">
                        <a:latin typeface="Cambria Math" panose="02040503050406030204" pitchFamily="18" charset="0"/>
                      </a:rPr>
                      <m:t>𝐾𝑒𝑦𝑖</m:t>
                    </m:r>
                    <m:r>
                      <a:rPr lang="en" altLang="zh-CN" i="1" dirty="0">
                        <a:latin typeface="Cambria Math" panose="02040503050406030204" pitchFamily="18" charset="0"/>
                      </a:rPr>
                      <m:t>)</m:t>
                    </m:r>
                  </m:oMath>
                </a14:m>
                <a:r>
                  <a:rPr lang="zh-CN" altLang="en" dirty="0"/>
                  <a:t>，</a:t>
                </a:r>
                <a:r>
                  <a:rPr lang="zh-CN" altLang="en-US" dirty="0"/>
                  <a:t>得到该 </a:t>
                </a:r>
                <a:r>
                  <a:rPr lang="en" altLang="zh-CN" dirty="0"/>
                  <a:t>query</a:t>
                </a:r>
                <a:r>
                  <a:rPr lang="zh-CN" altLang="en-US" dirty="0"/>
                  <a:t> 和每个 </a:t>
                </a:r>
                <a:r>
                  <a:rPr lang="en" altLang="zh-CN" dirty="0"/>
                  <a:t>value</a:t>
                </a:r>
                <a:r>
                  <a:rPr lang="zh-CN" altLang="en-US" dirty="0"/>
                  <a:t> 的相关性 </a:t>
                </a:r>
                <a14:m>
                  <m:oMath xmlns:m="http://schemas.openxmlformats.org/officeDocument/2006/math">
                    <m:r>
                      <a:rPr lang="en" altLang="zh-CN" i="1" dirty="0" smtClean="0">
                        <a:latin typeface="Cambria Math" panose="02040503050406030204" pitchFamily="18" charset="0"/>
                      </a:rPr>
                      <m:t>𝑠𝑖</m:t>
                    </m:r>
                  </m:oMath>
                </a14:m>
                <a:r>
                  <a:rPr lang="zh-CN" altLang="en-US" dirty="0"/>
                  <a:t>：</a:t>
                </a:r>
                <a:endParaRPr lang="en-US" altLang="zh-CN" dirty="0"/>
              </a:p>
              <a:p>
                <a:endParaRPr lang="zh-CN" altLang="en-US" dirty="0"/>
              </a:p>
            </p:txBody>
          </p:sp>
        </mc:Choice>
        <mc:Fallback xmlns="">
          <p:sp>
            <p:nvSpPr>
              <p:cNvPr id="5" name="内容占位符 4">
                <a:extLst>
                  <a:ext uri="{FF2B5EF4-FFF2-40B4-BE49-F238E27FC236}">
                    <a16:creationId xmlns:a16="http://schemas.microsoft.com/office/drawing/2014/main" id="{1462E08D-A833-3769-C522-40723D86B6C8}"/>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r="-2890"/>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29B2BB68-0157-FC87-C4DD-01622DE25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989" y="2012062"/>
            <a:ext cx="4948528" cy="43735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91A898B-5E82-37FB-BE70-B578A8486397}"/>
                  </a:ext>
                </a:extLst>
              </p:cNvPr>
              <p:cNvSpPr txBox="1"/>
              <p:nvPr/>
            </p:nvSpPr>
            <p:spPr>
              <a:xfrm>
                <a:off x="768173" y="2167679"/>
                <a:ext cx="25931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𝑄</m:t>
                          </m:r>
                        </m:e>
                        <m:sup>
                          <m:r>
                            <a:rPr lang="en-US" altLang="zh-CN" sz="2800" b="0" i="1" dirty="0" smtClean="0">
                              <a:latin typeface="Cambria Math" panose="02040503050406030204" pitchFamily="18" charset="0"/>
                            </a:rPr>
                            <m:t>𝑇</m:t>
                          </m:r>
                        </m:sup>
                      </m:sSup>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oMath>
                  </m:oMathPara>
                </a14:m>
                <a:endParaRPr kumimoji="1" lang="zh-CN" altLang="en-US" sz="2800" dirty="0"/>
              </a:p>
            </p:txBody>
          </p:sp>
        </mc:Choice>
        <mc:Fallback xmlns="">
          <p:sp>
            <p:nvSpPr>
              <p:cNvPr id="14" name="文本框 13">
                <a:extLst>
                  <a:ext uri="{FF2B5EF4-FFF2-40B4-BE49-F238E27FC236}">
                    <a16:creationId xmlns:a16="http://schemas.microsoft.com/office/drawing/2014/main" id="{491A898B-5E82-37FB-BE70-B578A8486397}"/>
                  </a:ext>
                </a:extLst>
              </p:cNvPr>
              <p:cNvSpPr txBox="1">
                <a:spLocks noRot="1" noChangeAspect="1" noMove="1" noResize="1" noEditPoints="1" noAdjustHandles="1" noChangeArrowheads="1" noChangeShapeType="1" noTextEdit="1"/>
              </p:cNvSpPr>
              <p:nvPr/>
            </p:nvSpPr>
            <p:spPr>
              <a:xfrm>
                <a:off x="768173" y="2167679"/>
                <a:ext cx="2593146" cy="430887"/>
              </a:xfrm>
              <a:prstGeom prst="rect">
                <a:avLst/>
              </a:prstGeom>
              <a:blipFill>
                <a:blip r:embed="rId4"/>
                <a:stretch>
                  <a:fillRect l="-2439" b="-3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584E97E-61BA-8BF6-8C96-FD7B967F0432}"/>
                  </a:ext>
                </a:extLst>
              </p:cNvPr>
              <p:cNvSpPr txBox="1"/>
              <p:nvPr/>
            </p:nvSpPr>
            <p:spPr>
              <a:xfrm>
                <a:off x="768173" y="3200018"/>
                <a:ext cx="30985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p>
                        <m:sSupPr>
                          <m:ctrlPr>
                            <a:rPr lang="en-US" altLang="zh-CN" sz="2800" b="0" i="1" dirty="0" smtClean="0">
                              <a:latin typeface="Cambria Math" panose="02040503050406030204" pitchFamily="18" charset="0"/>
                            </a:rPr>
                          </m:ctrlPr>
                        </m:sSupPr>
                        <m:e>
                          <m:r>
                            <a:rPr lang="en-US" altLang="zh-CN" sz="2800" b="0" i="1" dirty="0" smtClean="0">
                              <a:latin typeface="Cambria Math" panose="02040503050406030204" pitchFamily="18" charset="0"/>
                            </a:rPr>
                            <m:t>𝑄</m:t>
                          </m:r>
                        </m:e>
                        <m:sup>
                          <m:r>
                            <a:rPr lang="en-US" altLang="zh-CN" sz="2800" b="0" i="1" dirty="0" smtClean="0">
                              <a:latin typeface="Cambria Math" panose="02040503050406030204" pitchFamily="18" charset="0"/>
                            </a:rPr>
                            <m:t>𝑇</m:t>
                          </m:r>
                        </m:sup>
                      </m:sSup>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𝑊</m:t>
                          </m:r>
                        </m:e>
                        <m:sub>
                          <m:r>
                            <a:rPr lang="en-US" altLang="zh-CN" sz="2800" b="0" i="1" dirty="0" smtClean="0">
                              <a:latin typeface="Cambria Math" panose="02040503050406030204" pitchFamily="18" charset="0"/>
                            </a:rPr>
                            <m:t>𝑎</m:t>
                          </m:r>
                        </m:sub>
                      </m:sSub>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oMath>
                  </m:oMathPara>
                </a14:m>
                <a:endParaRPr kumimoji="1" lang="zh-CN" altLang="en-US" sz="2800" dirty="0"/>
              </a:p>
            </p:txBody>
          </p:sp>
        </mc:Choice>
        <mc:Fallback xmlns="">
          <p:sp>
            <p:nvSpPr>
              <p:cNvPr id="15" name="文本框 14">
                <a:extLst>
                  <a:ext uri="{FF2B5EF4-FFF2-40B4-BE49-F238E27FC236}">
                    <a16:creationId xmlns:a16="http://schemas.microsoft.com/office/drawing/2014/main" id="{D584E97E-61BA-8BF6-8C96-FD7B967F0432}"/>
                  </a:ext>
                </a:extLst>
              </p:cNvPr>
              <p:cNvSpPr txBox="1">
                <a:spLocks noRot="1" noChangeAspect="1" noMove="1" noResize="1" noEditPoints="1" noAdjustHandles="1" noChangeArrowheads="1" noChangeShapeType="1" noTextEdit="1"/>
              </p:cNvSpPr>
              <p:nvPr/>
            </p:nvSpPr>
            <p:spPr>
              <a:xfrm>
                <a:off x="768173" y="3200018"/>
                <a:ext cx="3098541" cy="430887"/>
              </a:xfrm>
              <a:prstGeom prst="rect">
                <a:avLst/>
              </a:prstGeom>
              <a:blipFill>
                <a:blip r:embed="rId5"/>
                <a:stretch>
                  <a:fillRect l="-816"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2A628478-4BDF-76A1-4157-C12584383C5E}"/>
                  </a:ext>
                </a:extLst>
              </p:cNvPr>
              <p:cNvSpPr txBox="1"/>
              <p:nvPr/>
            </p:nvSpPr>
            <p:spPr>
              <a:xfrm>
                <a:off x="768173" y="4232357"/>
                <a:ext cx="326499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𝑊</m:t>
                          </m:r>
                        </m:e>
                        <m:sub>
                          <m:r>
                            <a:rPr lang="en-US" altLang="zh-CN" sz="2800" i="1" dirty="0">
                              <a:latin typeface="Cambria Math" panose="02040503050406030204" pitchFamily="18" charset="0"/>
                            </a:rPr>
                            <m:t>𝑎</m:t>
                          </m:r>
                        </m:sub>
                      </m:sSub>
                      <m:d>
                        <m:dPr>
                          <m:begChr m:val="["/>
                          <m:endChr m:val="]"/>
                          <m:ctrlPr>
                            <a:rPr lang="en-US" altLang="zh-CN" sz="2800" i="1" dirty="0" smtClean="0">
                              <a:latin typeface="Cambria Math" panose="02040503050406030204" pitchFamily="18" charset="0"/>
                            </a:rPr>
                          </m:ctrlPr>
                        </m:dPr>
                        <m:e>
                          <m:r>
                            <a:rPr lang="en-US" altLang="zh-CN" sz="2800" b="0" i="1" dirty="0" smtClean="0">
                              <a:latin typeface="Cambria Math" panose="02040503050406030204" pitchFamily="18" charset="0"/>
                            </a:rPr>
                            <m:t>𝑄</m:t>
                          </m:r>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𝐾</m:t>
                              </m:r>
                            </m:e>
                            <m:sub>
                              <m:r>
                                <a:rPr lang="en-US" altLang="zh-CN" sz="2800" i="1" dirty="0">
                                  <a:latin typeface="Cambria Math" panose="02040503050406030204" pitchFamily="18" charset="0"/>
                                </a:rPr>
                                <m:t>𝑖</m:t>
                              </m:r>
                            </m:sub>
                          </m:sSub>
                        </m:e>
                      </m:d>
                    </m:oMath>
                  </m:oMathPara>
                </a14:m>
                <a:endParaRPr kumimoji="1" lang="zh-CN" altLang="en-US" sz="2800" dirty="0"/>
              </a:p>
            </p:txBody>
          </p:sp>
        </mc:Choice>
        <mc:Fallback xmlns="">
          <p:sp>
            <p:nvSpPr>
              <p:cNvPr id="18" name="文本框 17">
                <a:extLst>
                  <a:ext uri="{FF2B5EF4-FFF2-40B4-BE49-F238E27FC236}">
                    <a16:creationId xmlns:a16="http://schemas.microsoft.com/office/drawing/2014/main" id="{2A628478-4BDF-76A1-4157-C12584383C5E}"/>
                  </a:ext>
                </a:extLst>
              </p:cNvPr>
              <p:cNvSpPr txBox="1">
                <a:spLocks noRot="1" noChangeAspect="1" noMove="1" noResize="1" noEditPoints="1" noAdjustHandles="1" noChangeArrowheads="1" noChangeShapeType="1" noTextEdit="1"/>
              </p:cNvSpPr>
              <p:nvPr/>
            </p:nvSpPr>
            <p:spPr>
              <a:xfrm>
                <a:off x="768173" y="4232357"/>
                <a:ext cx="3264996" cy="430887"/>
              </a:xfrm>
              <a:prstGeom prst="rect">
                <a:avLst/>
              </a:prstGeom>
              <a:blipFill>
                <a:blip r:embed="rId6"/>
                <a:stretch>
                  <a:fillRect l="-1938"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FB43D1B-F709-D175-305D-BC7AB01DE952}"/>
                  </a:ext>
                </a:extLst>
              </p:cNvPr>
              <p:cNvSpPr txBox="1"/>
              <p:nvPr/>
            </p:nvSpPr>
            <p:spPr>
              <a:xfrm>
                <a:off x="768173" y="5264695"/>
                <a:ext cx="52057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 altLang="zh-CN" sz="2800" i="1" dirty="0" smtClean="0">
                          <a:latin typeface="Cambria Math" panose="02040503050406030204" pitchFamily="18" charset="0"/>
                        </a:rPr>
                        <m:t>𝐹</m:t>
                      </m:r>
                      <m:d>
                        <m:dPr>
                          <m:ctrlPr>
                            <a:rPr lang="en" altLang="zh-CN" sz="2800" i="1" dirty="0">
                              <a:latin typeface="Cambria Math" panose="02040503050406030204" pitchFamily="18" charset="0"/>
                            </a:rPr>
                          </m:ctrlPr>
                        </m:dPr>
                        <m:e>
                          <m:r>
                            <a:rPr lang="en" altLang="zh-CN" sz="2800" i="1" dirty="0" err="1">
                              <a:latin typeface="Cambria Math" panose="02040503050406030204" pitchFamily="18" charset="0"/>
                            </a:rPr>
                            <m:t>𝑄</m:t>
                          </m:r>
                          <m:r>
                            <a:rPr lang="en" altLang="zh-CN" sz="2800" i="1" dirty="0" err="1">
                              <a:latin typeface="Cambria Math" panose="02040503050406030204" pitchFamily="18" charset="0"/>
                            </a:rPr>
                            <m:t>,</m:t>
                          </m:r>
                          <m:sSub>
                            <m:sSubPr>
                              <m:ctrlPr>
                                <a:rPr lang="en"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𝐾</m:t>
                              </m:r>
                            </m:e>
                            <m:sub>
                              <m:r>
                                <a:rPr lang="en-US" altLang="zh-CN" sz="2800" b="0" i="1" dirty="0" smtClean="0">
                                  <a:latin typeface="Cambria Math" panose="02040503050406030204" pitchFamily="18" charset="0"/>
                                </a:rPr>
                                <m:t>𝑖</m:t>
                              </m:r>
                            </m:sub>
                          </m:sSub>
                        </m:e>
                      </m:d>
                      <m:r>
                        <a:rPr lang="en-US" altLang="zh-CN" sz="2800" b="0" i="1" dirty="0" smtClean="0">
                          <a:latin typeface="Cambria Math" panose="02040503050406030204" pitchFamily="18" charset="0"/>
                        </a:rPr>
                        <m:t>=</m:t>
                      </m:r>
                      <m:sSubSup>
                        <m:sSubSupPr>
                          <m:ctrlPr>
                            <a:rPr lang="en-US" altLang="zh-CN" sz="2800" b="0" i="1" dirty="0" smtClean="0">
                              <a:latin typeface="Cambria Math" panose="02040503050406030204" pitchFamily="18" charset="0"/>
                            </a:rPr>
                          </m:ctrlPr>
                        </m:sSubSupPr>
                        <m:e>
                          <m:r>
                            <a:rPr lang="en-US" altLang="zh-CN" sz="2800" b="0" i="1" dirty="0" smtClean="0">
                              <a:latin typeface="Cambria Math" panose="02040503050406030204" pitchFamily="18" charset="0"/>
                            </a:rPr>
                            <m:t>𝑣</m:t>
                          </m:r>
                        </m:e>
                        <m:sub>
                          <m:r>
                            <a:rPr lang="en-US" altLang="zh-CN" sz="2800" b="0" i="1" dirty="0" smtClean="0">
                              <a:latin typeface="Cambria Math" panose="02040503050406030204" pitchFamily="18" charset="0"/>
                            </a:rPr>
                            <m:t>𝑎</m:t>
                          </m:r>
                        </m:sub>
                        <m:sup>
                          <m:r>
                            <a:rPr lang="en-US" altLang="zh-CN" sz="2800" b="0" i="1" dirty="0" smtClean="0">
                              <a:latin typeface="Cambria Math" panose="02040503050406030204" pitchFamily="18" charset="0"/>
                            </a:rPr>
                            <m:t>𝑇</m:t>
                          </m:r>
                        </m:sup>
                      </m:sSubSup>
                      <m:r>
                        <a:rPr lang="en-US" altLang="zh-CN" sz="2800" b="0" i="1" dirty="0" smtClean="0">
                          <a:latin typeface="Cambria Math" panose="02040503050406030204" pitchFamily="18" charset="0"/>
                        </a:rPr>
                        <m:t>𝑡𝑎𝑛h</m:t>
                      </m:r>
                      <m:d>
                        <m:dPr>
                          <m:begChr m:val="["/>
                          <m:endChr m:val="]"/>
                          <m:ctrlPr>
                            <a:rPr lang="en-US" altLang="zh-CN" sz="2800" i="1" dirty="0" smtClean="0">
                              <a:latin typeface="Cambria Math" panose="02040503050406030204" pitchFamily="18" charset="0"/>
                            </a:rPr>
                          </m:ctrlPr>
                        </m:dPr>
                        <m:e>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𝑊</m:t>
                              </m:r>
                            </m:e>
                            <m:sub>
                              <m:r>
                                <a:rPr lang="en-US" altLang="zh-CN" sz="2800" i="1" dirty="0">
                                  <a:latin typeface="Cambria Math" panose="02040503050406030204" pitchFamily="18" charset="0"/>
                                </a:rPr>
                                <m:t>𝑎</m:t>
                              </m:r>
                            </m:sub>
                          </m:sSub>
                          <m:r>
                            <a:rPr lang="en-US" altLang="zh-CN" sz="2800" b="0" i="1" dirty="0" smtClean="0">
                              <a:latin typeface="Cambria Math" panose="02040503050406030204" pitchFamily="18" charset="0"/>
                            </a:rPr>
                            <m:t>𝑄</m:t>
                          </m:r>
                          <m:r>
                            <a:rPr lang="en-US" altLang="zh-CN" sz="2800" b="0" i="1" dirty="0" smtClean="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𝑈</m:t>
                              </m:r>
                            </m:e>
                            <m:sub>
                              <m:r>
                                <a:rPr lang="en-US" altLang="zh-CN" sz="2800" i="1" dirty="0">
                                  <a:latin typeface="Cambria Math" panose="02040503050406030204" pitchFamily="18" charset="0"/>
                                </a:rPr>
                                <m:t>𝑎</m:t>
                              </m:r>
                            </m:sub>
                          </m:sSub>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𝐾</m:t>
                              </m:r>
                            </m:e>
                            <m:sub>
                              <m:r>
                                <a:rPr lang="en-US" altLang="zh-CN" sz="2800" i="1" dirty="0">
                                  <a:latin typeface="Cambria Math" panose="02040503050406030204" pitchFamily="18" charset="0"/>
                                </a:rPr>
                                <m:t>𝑖</m:t>
                              </m:r>
                            </m:sub>
                          </m:sSub>
                        </m:e>
                      </m:d>
                    </m:oMath>
                  </m:oMathPara>
                </a14:m>
                <a:endParaRPr kumimoji="1" lang="zh-CN" altLang="en-US" sz="2800" dirty="0"/>
              </a:p>
            </p:txBody>
          </p:sp>
        </mc:Choice>
        <mc:Fallback xmlns="">
          <p:sp>
            <p:nvSpPr>
              <p:cNvPr id="19" name="文本框 18">
                <a:extLst>
                  <a:ext uri="{FF2B5EF4-FFF2-40B4-BE49-F238E27FC236}">
                    <a16:creationId xmlns:a16="http://schemas.microsoft.com/office/drawing/2014/main" id="{EFB43D1B-F709-D175-305D-BC7AB01DE952}"/>
                  </a:ext>
                </a:extLst>
              </p:cNvPr>
              <p:cNvSpPr txBox="1">
                <a:spLocks noRot="1" noChangeAspect="1" noMove="1" noResize="1" noEditPoints="1" noAdjustHandles="1" noChangeArrowheads="1" noChangeShapeType="1" noTextEdit="1"/>
              </p:cNvSpPr>
              <p:nvPr/>
            </p:nvSpPr>
            <p:spPr>
              <a:xfrm>
                <a:off x="768173" y="5264695"/>
                <a:ext cx="5205720" cy="430887"/>
              </a:xfrm>
              <a:prstGeom prst="rect">
                <a:avLst/>
              </a:prstGeom>
              <a:blipFill>
                <a:blip r:embed="rId7"/>
                <a:stretch>
                  <a:fillRect b="-28571"/>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039F3145-5602-E3E9-FD7F-F33BEDB52F31}"/>
              </a:ext>
            </a:extLst>
          </p:cNvPr>
          <p:cNvSpPr/>
          <p:nvPr/>
        </p:nvSpPr>
        <p:spPr>
          <a:xfrm>
            <a:off x="6873407" y="1952090"/>
            <a:ext cx="4068566" cy="129295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3A087C3C-3553-3717-2A63-055EAF5ED290}"/>
              </a:ext>
            </a:extLst>
          </p:cNvPr>
          <p:cNvSpPr txBox="1"/>
          <p:nvPr/>
        </p:nvSpPr>
        <p:spPr>
          <a:xfrm>
            <a:off x="393660" y="6033222"/>
            <a:ext cx="8270696" cy="336952"/>
          </a:xfrm>
          <a:prstGeom prst="rect">
            <a:avLst/>
          </a:prstGeom>
          <a:noFill/>
        </p:spPr>
        <p:txBody>
          <a:bodyPr wrap="square">
            <a:spAutoFit/>
          </a:bodyPr>
          <a:lstStyle/>
          <a:p>
            <a:pPr marL="239106" indent="-239106" defTabSz="1218804" fontAlgn="base" latinLnBrk="1">
              <a:lnSpc>
                <a:spcPct val="150000"/>
              </a:lnSpc>
              <a:spcAft>
                <a:spcPts val="800"/>
              </a:spcAft>
              <a:buClr>
                <a:srgbClr val="92D050"/>
              </a:buClr>
              <a:buFont typeface="Arial" pitchFamily="34" charset="0"/>
              <a:buChar char="•"/>
            </a:pPr>
            <a:r>
              <a:rPr lang="zh-CN" altLang="en-US" sz="1200" kern="0" dirty="0">
                <a:solidFill>
                  <a:srgbClr val="374154"/>
                </a:solidFill>
                <a:latin typeface="Lexend" pitchFamily="2" charset="0"/>
                <a:ea typeface="微软雅黑" pitchFamily="34" charset="-122"/>
              </a:rPr>
              <a:t>矩阵点乘的核心意义在于对齐位置的元素级交互 ，适用于需要保留空间结构、进行局部特征增强或融合的场景。</a:t>
            </a:r>
          </a:p>
        </p:txBody>
      </p:sp>
    </p:spTree>
    <p:extLst>
      <p:ext uri="{BB962C8B-B14F-4D97-AF65-F5344CB8AC3E}">
        <p14:creationId xmlns:p14="http://schemas.microsoft.com/office/powerpoint/2010/main" val="64390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E13512F-F305-B5B1-21A5-D8E75638CC49}"/>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Step2</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462E08D-A833-3769-C522-40723D86B6C8}"/>
                  </a:ext>
                </a:extLst>
              </p:cNvPr>
              <p:cNvSpPr>
                <a:spLocks noGrp="1"/>
              </p:cNvSpPr>
              <p:nvPr>
                <p:ph sz="half" idx="1"/>
              </p:nvPr>
            </p:nvSpPr>
            <p:spPr>
              <a:xfrm>
                <a:off x="623635" y="1246909"/>
                <a:ext cx="10963473" cy="5108171"/>
              </a:xfrm>
            </p:spPr>
            <p:txBody>
              <a:bodyPr/>
              <a:lstStyle/>
              <a:p>
                <a:r>
                  <a:rPr lang="zh-CN" altLang="en-US" dirty="0"/>
                  <a:t>将 </a:t>
                </a:r>
                <a:r>
                  <a:rPr lang="en-US" altLang="zh-CN" dirty="0"/>
                  <a:t>Step1</a:t>
                </a:r>
                <a:r>
                  <a:rPr lang="zh-CN" altLang="en-US" dirty="0"/>
                  <a:t> 得到的相关性，进行 </a:t>
                </a:r>
                <a:r>
                  <a:rPr lang="en" altLang="zh-CN" dirty="0"/>
                  <a:t>Softmax</a:t>
                </a:r>
                <a:r>
                  <a:rPr lang="zh-CN" altLang="en-US" dirty="0"/>
                  <a:t> 归一化，使其符合概率分布的形式 </a:t>
                </a:r>
                <a14:m>
                  <m:oMath xmlns:m="http://schemas.openxmlformats.org/officeDocument/2006/math">
                    <m:r>
                      <a:rPr lang="en" altLang="zh-CN" i="1" dirty="0" smtClean="0">
                        <a:latin typeface="Cambria Math" panose="02040503050406030204" pitchFamily="18" charset="0"/>
                      </a:rPr>
                      <m:t>𝑎𝑖</m:t>
                    </m:r>
                  </m:oMath>
                </a14:m>
                <a:r>
                  <a:rPr lang="zh-CN" altLang="en" dirty="0"/>
                  <a:t>。</a:t>
                </a:r>
                <a:endParaRPr lang="zh-CN" altLang="en-US" dirty="0"/>
              </a:p>
            </p:txBody>
          </p:sp>
        </mc:Choice>
        <mc:Fallback xmlns="">
          <p:sp>
            <p:nvSpPr>
              <p:cNvPr id="5" name="内容占位符 4">
                <a:extLst>
                  <a:ext uri="{FF2B5EF4-FFF2-40B4-BE49-F238E27FC236}">
                    <a16:creationId xmlns:a16="http://schemas.microsoft.com/office/drawing/2014/main" id="{1462E08D-A833-3769-C522-40723D86B6C8}"/>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29B2BB68-0157-FC87-C4DD-01622DE25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989" y="2012062"/>
            <a:ext cx="4948528" cy="4373523"/>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039F3145-5602-E3E9-FD7F-F33BEDB52F31}"/>
              </a:ext>
            </a:extLst>
          </p:cNvPr>
          <p:cNvSpPr/>
          <p:nvPr/>
        </p:nvSpPr>
        <p:spPr>
          <a:xfrm>
            <a:off x="7849455" y="3008109"/>
            <a:ext cx="3005099" cy="191321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7C70A88-E032-90F3-9D13-729ABF97C608}"/>
                  </a:ext>
                </a:extLst>
              </p:cNvPr>
              <p:cNvSpPr txBox="1"/>
              <p:nvPr/>
            </p:nvSpPr>
            <p:spPr>
              <a:xfrm>
                <a:off x="792496" y="3550664"/>
                <a:ext cx="5649401" cy="650371"/>
              </a:xfrm>
              <a:prstGeom prst="rect">
                <a:avLst/>
              </a:prstGeom>
              <a:noFill/>
            </p:spPr>
            <p:txBody>
              <a:bodyPr wrap="square" lIns="0" tIns="0" rIns="0" bIns="0" rtlCol="0">
                <a:spAutoFit/>
              </a:bodyPr>
              <a:lstStyle/>
              <a:p>
                <a14:m>
                  <m:oMath xmlns:m="http://schemas.openxmlformats.org/officeDocument/2006/math">
                    <m:sSub>
                      <m:sSubPr>
                        <m:ctrlPr>
                          <a:rPr lang="en"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i="1" dirty="0">
                            <a:latin typeface="Cambria Math" panose="02040503050406030204" pitchFamily="18" charset="0"/>
                          </a:rPr>
                          <m:t>𝑖</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𝑠𝑜𝑓𝑡𝑚𝑎𝑥</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r>
                          <a:rPr lang="en" altLang="zh-CN" sz="2400" i="1" dirty="0">
                            <a:latin typeface="Cambria Math" panose="02040503050406030204" pitchFamily="18" charset="0"/>
                          </a:rPr>
                          <m:t>𝑄</m:t>
                        </m:r>
                        <m:r>
                          <a:rPr lang="en" altLang="zh-CN" sz="2400" i="1" dirty="0">
                            <a:latin typeface="Cambria Math" panose="02040503050406030204" pitchFamily="18" charset="0"/>
                          </a:rPr>
                          <m:t>,</m:t>
                        </m:r>
                        <m:sSub>
                          <m:sSubPr>
                            <m:ctrlPr>
                              <a:rPr lang="en" altLang="zh-CN" sz="2400" i="1" dirty="0">
                                <a:latin typeface="Cambria Math" panose="02040503050406030204" pitchFamily="18" charset="0"/>
                              </a:rPr>
                            </m:ctrlPr>
                          </m:sSubPr>
                          <m:e>
                            <m:r>
                              <a:rPr lang="en-US" altLang="zh-CN" sz="2400" i="1" dirty="0">
                                <a:latin typeface="Cambria Math" panose="02040503050406030204" pitchFamily="18" charset="0"/>
                              </a:rPr>
                              <m:t>𝐾</m:t>
                            </m:r>
                          </m:e>
                          <m:sub>
                            <m:r>
                              <a:rPr lang="en-US" altLang="zh-CN" sz="2400" i="1" dirty="0">
                                <a:latin typeface="Cambria Math" panose="02040503050406030204" pitchFamily="18" charset="0"/>
                              </a:rPr>
                              <m:t>𝑖</m:t>
                            </m:r>
                          </m:sub>
                        </m:sSub>
                      </m:e>
                    </m:d>
                    <m:r>
                      <a:rPr lang="en-US" altLang="zh-CN" sz="2400" b="0" i="1" dirty="0" smtClean="0">
                        <a:latin typeface="Cambria Math" panose="02040503050406030204" pitchFamily="18" charset="0"/>
                      </a:rPr>
                      <m:t>)</m:t>
                    </m:r>
                  </m:oMath>
                </a14:m>
                <a:r>
                  <a:rPr lang="en-US" altLang="zh-CN" sz="2400" dirty="0"/>
                  <a:t> </a:t>
                </a:r>
                <a14:m>
                  <m:oMath xmlns:m="http://schemas.openxmlformats.org/officeDocument/2006/math">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m:rPr>
                            <m:sty m:val="p"/>
                          </m:rPr>
                          <a:rPr lang="en-US" altLang="zh-CN" sz="2400" dirty="0">
                            <a:latin typeface="Cambria Math" panose="02040503050406030204" pitchFamily="18" charset="0"/>
                          </a:rPr>
                          <m:t>exp</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m:t>
                        </m:r>
                        <m:r>
                          <a:rPr lang="en" altLang="zh-CN" sz="2400" i="1" dirty="0">
                            <a:latin typeface="Cambria Math" panose="02040503050406030204" pitchFamily="18" charset="0"/>
                          </a:rPr>
                          <m:t>𝑄</m:t>
                        </m:r>
                        <m:r>
                          <a:rPr lang="en" altLang="zh-CN" sz="2400" i="1" dirty="0">
                            <a:latin typeface="Cambria Math" panose="02040503050406030204" pitchFamily="18" charset="0"/>
                          </a:rPr>
                          <m:t>,</m:t>
                        </m:r>
                        <m:sSub>
                          <m:sSubPr>
                            <m:ctrlPr>
                              <a:rPr lang="en" altLang="zh-CN" sz="2400" i="1" dirty="0">
                                <a:latin typeface="Cambria Math" panose="02040503050406030204" pitchFamily="18" charset="0"/>
                              </a:rPr>
                            </m:ctrlPr>
                          </m:sSubPr>
                          <m:e>
                            <m:r>
                              <a:rPr lang="en-US" altLang="zh-CN" sz="2400" i="1" dirty="0">
                                <a:latin typeface="Cambria Math" panose="02040503050406030204" pitchFamily="18" charset="0"/>
                              </a:rPr>
                              <m:t>𝐾</m:t>
                            </m:r>
                          </m:e>
                          <m:sub>
                            <m:r>
                              <a:rPr lang="en-US" altLang="zh-CN" sz="2400" i="1" dirty="0">
                                <a:latin typeface="Cambria Math" panose="02040503050406030204" pitchFamily="18" charset="0"/>
                              </a:rPr>
                              <m:t>𝑖</m:t>
                            </m:r>
                          </m:sub>
                        </m:sSub>
                        <m:r>
                          <a:rPr lang="en-US" altLang="zh-CN" sz="2400" i="1" dirty="0">
                            <a:latin typeface="Cambria Math" panose="02040503050406030204" pitchFamily="18" charset="0"/>
                          </a:rPr>
                          <m:t>))</m:t>
                        </m:r>
                      </m:num>
                      <m:den>
                        <m:nary>
                          <m:naryPr>
                            <m:chr m:val="∑"/>
                            <m:supHide m:val="on"/>
                            <m:ctrlPr>
                              <a:rPr lang="en-US" altLang="zh-CN" sz="2400" i="1" dirty="0">
                                <a:latin typeface="Cambria Math" panose="02040503050406030204" pitchFamily="18" charset="0"/>
                              </a:rPr>
                            </m:ctrlPr>
                          </m:naryPr>
                          <m:sub>
                            <m:r>
                              <m:rPr>
                                <m:brk m:alnAt="7"/>
                              </m:rPr>
                              <a:rPr lang="en-US" altLang="zh-CN" sz="2400" i="1" dirty="0">
                                <a:latin typeface="Cambria Math" panose="02040503050406030204" pitchFamily="18" charset="0"/>
                              </a:rPr>
                              <m:t>𝑗</m:t>
                            </m:r>
                          </m:sub>
                          <m:sup/>
                          <m:e>
                            <m:r>
                              <m:rPr>
                                <m:sty m:val="p"/>
                              </m:rPr>
                              <a:rPr lang="en-US" altLang="zh-CN" sz="2400" dirty="0">
                                <a:latin typeface="Cambria Math" panose="02040503050406030204" pitchFamily="18" charset="0"/>
                              </a:rPr>
                              <m:t>exp</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m:t>
                            </m:r>
                            <m:r>
                              <a:rPr lang="en" altLang="zh-CN" sz="2400" i="1" dirty="0">
                                <a:latin typeface="Cambria Math" panose="02040503050406030204" pitchFamily="18" charset="0"/>
                              </a:rPr>
                              <m:t>𝑄</m:t>
                            </m:r>
                            <m:r>
                              <a:rPr lang="en" altLang="zh-CN" sz="2400" i="1" dirty="0">
                                <a:latin typeface="Cambria Math" panose="02040503050406030204" pitchFamily="18" charset="0"/>
                              </a:rPr>
                              <m:t>,</m:t>
                            </m:r>
                            <m:sSub>
                              <m:sSubPr>
                                <m:ctrlPr>
                                  <a:rPr lang="en" altLang="zh-CN" sz="2400" i="1" dirty="0">
                                    <a:latin typeface="Cambria Math" panose="02040503050406030204" pitchFamily="18" charset="0"/>
                                  </a:rPr>
                                </m:ctrlPr>
                              </m:sSubPr>
                              <m:e>
                                <m:r>
                                  <a:rPr lang="en-US" altLang="zh-CN" sz="2400" i="1" dirty="0">
                                    <a:latin typeface="Cambria Math" panose="02040503050406030204" pitchFamily="18" charset="0"/>
                                  </a:rPr>
                                  <m:t>𝐾</m:t>
                                </m:r>
                              </m:e>
                              <m:sub>
                                <m:r>
                                  <a:rPr lang="en-US" altLang="zh-CN" sz="2400" i="1" dirty="0">
                                    <a:latin typeface="Cambria Math" panose="02040503050406030204" pitchFamily="18" charset="0"/>
                                  </a:rPr>
                                  <m:t>𝑗</m:t>
                                </m:r>
                              </m:sub>
                            </m:sSub>
                            <m:r>
                              <a:rPr lang="en-US" altLang="zh-CN" sz="2400" i="1" dirty="0">
                                <a:latin typeface="Cambria Math" panose="02040503050406030204" pitchFamily="18" charset="0"/>
                              </a:rPr>
                              <m:t>))</m:t>
                            </m:r>
                          </m:e>
                        </m:nary>
                      </m:den>
                    </m:f>
                  </m:oMath>
                </a14:m>
                <a:endParaRPr lang="en-US" altLang="zh-CN" sz="2400" b="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A7C70A88-E032-90F3-9D13-729ABF97C608}"/>
                  </a:ext>
                </a:extLst>
              </p:cNvPr>
              <p:cNvSpPr txBox="1">
                <a:spLocks noRot="1" noChangeAspect="1" noMove="1" noResize="1" noEditPoints="1" noAdjustHandles="1" noChangeArrowheads="1" noChangeShapeType="1" noTextEdit="1"/>
              </p:cNvSpPr>
              <p:nvPr/>
            </p:nvSpPr>
            <p:spPr>
              <a:xfrm>
                <a:off x="792496" y="3550664"/>
                <a:ext cx="5649401" cy="650371"/>
              </a:xfrm>
              <a:prstGeom prst="rect">
                <a:avLst/>
              </a:prstGeom>
              <a:blipFill>
                <a:blip r:embed="rId4"/>
                <a:stretch>
                  <a:fillRect l="-1345" t="-23077" b="-961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436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E13512F-F305-B5B1-21A5-D8E75638CC49}"/>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Step2</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462E08D-A833-3769-C522-40723D86B6C8}"/>
                  </a:ext>
                </a:extLst>
              </p:cNvPr>
              <p:cNvSpPr>
                <a:spLocks noGrp="1"/>
              </p:cNvSpPr>
              <p:nvPr>
                <p:ph sz="half" idx="1"/>
              </p:nvPr>
            </p:nvSpPr>
            <p:spPr>
              <a:xfrm>
                <a:off x="623635" y="1246909"/>
                <a:ext cx="10963473" cy="5108171"/>
              </a:xfrm>
            </p:spPr>
            <p:txBody>
              <a:bodyPr/>
              <a:lstStyle/>
              <a:p>
                <a:r>
                  <a:rPr lang="zh-CN" altLang="en-US" dirty="0"/>
                  <a:t>根据  </a:t>
                </a:r>
                <a:r>
                  <a:rPr lang="en-US" altLang="zh-CN" dirty="0"/>
                  <a:t>Step2</a:t>
                </a:r>
                <a:r>
                  <a:rPr lang="zh-CN" altLang="en-US" dirty="0"/>
                  <a:t> 权重系数 </a:t>
                </a:r>
                <a14:m>
                  <m:oMath xmlns:m="http://schemas.openxmlformats.org/officeDocument/2006/math">
                    <m:sSub>
                      <m:sSubPr>
                        <m:ctrlPr>
                          <a:rPr lang="en"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𝑎</m:t>
                        </m:r>
                      </m:e>
                      <m:sub>
                        <m:r>
                          <a:rPr lang="en-US" altLang="zh-CN" sz="2000" i="1" dirty="0">
                            <a:latin typeface="Cambria Math" panose="02040503050406030204" pitchFamily="18" charset="0"/>
                          </a:rPr>
                          <m:t>𝑖</m:t>
                        </m:r>
                      </m:sub>
                    </m:sSub>
                  </m:oMath>
                </a14:m>
                <a:r>
                  <a:rPr lang="zh-CN" altLang="en" dirty="0"/>
                  <a:t>，</a:t>
                </a:r>
                <a:r>
                  <a:rPr lang="zh-CN" altLang="en-US" dirty="0"/>
                  <a:t>对所有 </a:t>
                </a:r>
                <a14:m>
                  <m:oMath xmlns:m="http://schemas.openxmlformats.org/officeDocument/2006/math">
                    <m:sSub>
                      <m:sSubPr>
                        <m:ctrlPr>
                          <a:rPr lang="en" altLang="zh-CN" i="1" dirty="0">
                            <a:latin typeface="Cambria Math" panose="02040503050406030204" pitchFamily="18" charset="0"/>
                          </a:rPr>
                        </m:ctrlPr>
                      </m:sSubPr>
                      <m:e>
                        <m:r>
                          <a:rPr lang="en-US" altLang="zh-CN" i="1" dirty="0">
                            <a:latin typeface="Cambria Math" panose="02040503050406030204" pitchFamily="18" charset="0"/>
                          </a:rPr>
                          <m:t>𝑣𝑎𝑙𝑢𝑒</m:t>
                        </m:r>
                      </m:e>
                      <m:sub>
                        <m:r>
                          <a:rPr lang="en-US" altLang="zh-CN" i="1" dirty="0">
                            <a:latin typeface="Cambria Math" panose="02040503050406030204" pitchFamily="18" charset="0"/>
                          </a:rPr>
                          <m:t>𝑖</m:t>
                        </m:r>
                      </m:sub>
                    </m:sSub>
                  </m:oMath>
                </a14:m>
                <a:r>
                  <a:rPr lang="zh-CN" altLang="en-US" dirty="0"/>
                  <a:t> 进行加权求和：</a:t>
                </a:r>
              </a:p>
            </p:txBody>
          </p:sp>
        </mc:Choice>
        <mc:Fallback xmlns="">
          <p:sp>
            <p:nvSpPr>
              <p:cNvPr id="5" name="内容占位符 4">
                <a:extLst>
                  <a:ext uri="{FF2B5EF4-FFF2-40B4-BE49-F238E27FC236}">
                    <a16:creationId xmlns:a16="http://schemas.microsoft.com/office/drawing/2014/main" id="{1462E08D-A833-3769-C522-40723D86B6C8}"/>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6" name="Picture 2">
            <a:extLst>
              <a:ext uri="{FF2B5EF4-FFF2-40B4-BE49-F238E27FC236}">
                <a16:creationId xmlns:a16="http://schemas.microsoft.com/office/drawing/2014/main" id="{29B2BB68-0157-FC87-C4DD-01622DE25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989" y="2012062"/>
            <a:ext cx="4948528" cy="4373523"/>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039F3145-5602-E3E9-FD7F-F33BEDB52F31}"/>
              </a:ext>
            </a:extLst>
          </p:cNvPr>
          <p:cNvSpPr/>
          <p:nvPr/>
        </p:nvSpPr>
        <p:spPr>
          <a:xfrm>
            <a:off x="6785989" y="4335694"/>
            <a:ext cx="3976813" cy="206732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7C70A88-E032-90F3-9D13-729ABF97C608}"/>
                  </a:ext>
                </a:extLst>
              </p:cNvPr>
              <p:cNvSpPr txBox="1"/>
              <p:nvPr/>
            </p:nvSpPr>
            <p:spPr>
              <a:xfrm>
                <a:off x="623635" y="3297205"/>
                <a:ext cx="5635389"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𝐴𝑡𝑡𝑒𝑛𝑡𝑖𝑜𝑛</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𝑄𝑢𝑒𝑟𝑦</m:t>
                          </m:r>
                          <m:r>
                            <a:rPr lang="en-US" altLang="zh-CN" sz="2400" b="0" i="1" dirty="0" smtClean="0">
                              <a:latin typeface="Cambria Math" panose="02040503050406030204" pitchFamily="18" charset="0"/>
                            </a:rPr>
                            <m:t>,</m:t>
                          </m:r>
                          <m:r>
                            <a:rPr lang="zh-CN" altLang="en-US" sz="2400" b="0" i="1" dirty="0" smtClean="0">
                              <a:latin typeface="Cambria Math" panose="02040503050406030204" pitchFamily="18" charset="0"/>
                            </a:rPr>
                            <m:t> </m:t>
                          </m:r>
                          <m:r>
                            <a:rPr lang="en-US" altLang="zh-CN" sz="2400" b="0" i="1" dirty="0" smtClean="0">
                              <a:latin typeface="Cambria Math" panose="02040503050406030204" pitchFamily="18" charset="0"/>
                            </a:rPr>
                            <m:t>𝑆𝑐𝑜𝑟𝑒</m:t>
                          </m:r>
                        </m:e>
                      </m:d>
                      <m:r>
                        <a:rPr lang="en-US" altLang="zh-CN" sz="2400" b="0" i="1" dirty="0" smtClean="0">
                          <a:latin typeface="Cambria Math" panose="02040503050406030204" pitchFamily="18" charset="0"/>
                        </a:rPr>
                        <m:t>=</m:t>
                      </m:r>
                      <m:nary>
                        <m:naryPr>
                          <m:chr m:val="∑"/>
                          <m:ctrlPr>
                            <a:rPr lang="en-US" altLang="zh-CN" sz="2400" b="0" i="1" dirty="0" smtClean="0">
                              <a:latin typeface="Cambria Math" panose="02040503050406030204" pitchFamily="18" charset="0"/>
                            </a:rPr>
                          </m:ctrlPr>
                        </m:naryPr>
                        <m:sub>
                          <m:r>
                            <m:rPr>
                              <m:brk m:alnAt="23"/>
                            </m:rP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m:t>
                          </m:r>
                        </m:sub>
                        <m:sup>
                          <m:r>
                            <a:rPr lang="en-US" altLang="zh-CN" sz="2400" b="0" i="1" dirty="0" smtClean="0">
                              <a:latin typeface="Cambria Math" panose="02040503050406030204" pitchFamily="18" charset="0"/>
                            </a:rPr>
                            <m:t>𝐿</m:t>
                          </m:r>
                        </m:sup>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𝑉𝑎𝑙𝑢𝑒</m:t>
                              </m:r>
                            </m:e>
                            <m:sub>
                              <m:r>
                                <a:rPr lang="en-US" altLang="zh-CN" sz="2400" b="0" i="1" dirty="0" smtClean="0">
                                  <a:latin typeface="Cambria Math" panose="02040503050406030204" pitchFamily="18" charset="0"/>
                                  <a:ea typeface="Cambria Math" panose="02040503050406030204" pitchFamily="18" charset="0"/>
                                </a:rPr>
                                <m:t>𝑖</m:t>
                              </m:r>
                            </m:sub>
                          </m:sSub>
                        </m:e>
                      </m:nary>
                    </m:oMath>
                  </m:oMathPara>
                </a14:m>
                <a:endParaRPr lang="en-US" altLang="zh-CN" sz="2400" b="0" i="1"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A7C70A88-E032-90F3-9D13-729ABF97C608}"/>
                  </a:ext>
                </a:extLst>
              </p:cNvPr>
              <p:cNvSpPr txBox="1">
                <a:spLocks noRot="1" noChangeAspect="1" noMove="1" noResize="1" noEditPoints="1" noAdjustHandles="1" noChangeArrowheads="1" noChangeShapeType="1" noTextEdit="1"/>
              </p:cNvSpPr>
              <p:nvPr/>
            </p:nvSpPr>
            <p:spPr>
              <a:xfrm>
                <a:off x="623635" y="3297205"/>
                <a:ext cx="5635389" cy="1038489"/>
              </a:xfrm>
              <a:prstGeom prst="rect">
                <a:avLst/>
              </a:prstGeom>
              <a:blipFill>
                <a:blip r:embed="rId4"/>
                <a:stretch>
                  <a:fillRect l="-674" t="-114458" b="-174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251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t>Self</a:t>
            </a:r>
            <a:r>
              <a:rPr lang="zh-CN" altLang="en-US" dirty="0"/>
              <a:t> </a:t>
            </a:r>
            <a:r>
              <a:rPr lang="en-US" altLang="zh-CN" dirty="0"/>
              <a:t>Attention</a:t>
            </a:r>
          </a:p>
          <a:p>
            <a:r>
              <a:rPr lang="zh-CN" altLang="en-US" dirty="0"/>
              <a:t>核心原理</a:t>
            </a:r>
            <a:endParaRPr lang="en-US" altLang="zh-CN" dirty="0"/>
          </a:p>
        </p:txBody>
      </p:sp>
    </p:spTree>
    <p:extLst>
      <p:ext uri="{BB962C8B-B14F-4D97-AF65-F5344CB8AC3E}">
        <p14:creationId xmlns:p14="http://schemas.microsoft.com/office/powerpoint/2010/main" val="3422365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37EFE-4641-CB53-D806-B2C82A5A016A}"/>
              </a:ext>
            </a:extLst>
          </p:cNvPr>
          <p:cNvSpPr>
            <a:spLocks noGrp="1"/>
          </p:cNvSpPr>
          <p:nvPr>
            <p:ph type="title"/>
          </p:nvPr>
        </p:nvSpPr>
        <p:spPr>
          <a:xfrm>
            <a:off x="623635" y="522789"/>
            <a:ext cx="10963473" cy="589190"/>
          </a:xfrm>
        </p:spPr>
        <p:txBody>
          <a:bodyPr/>
          <a:lstStyle/>
          <a:p>
            <a:r>
              <a:rPr lang="en" altLang="zh-CN" dirty="0"/>
              <a:t>Self-Attention</a:t>
            </a:r>
            <a:r>
              <a:rPr lang="zh-CN" altLang="en" dirty="0"/>
              <a:t>（</a:t>
            </a:r>
            <a:r>
              <a:rPr lang="zh-CN" altLang="en-US" dirty="0"/>
              <a:t>自注意力机制）</a:t>
            </a:r>
          </a:p>
        </p:txBody>
      </p:sp>
      <p:sp>
        <p:nvSpPr>
          <p:cNvPr id="7" name="内容占位符 6">
            <a:extLst>
              <a:ext uri="{FF2B5EF4-FFF2-40B4-BE49-F238E27FC236}">
                <a16:creationId xmlns:a16="http://schemas.microsoft.com/office/drawing/2014/main" id="{556F88D1-6142-D1A0-A0F3-63502DD245ED}"/>
              </a:ext>
            </a:extLst>
          </p:cNvPr>
          <p:cNvSpPr>
            <a:spLocks noGrp="1"/>
          </p:cNvSpPr>
          <p:nvPr>
            <p:ph sz="half" idx="1"/>
          </p:nvPr>
        </p:nvSpPr>
        <p:spPr>
          <a:xfrm>
            <a:off x="623889" y="1246188"/>
            <a:ext cx="6978988" cy="5108575"/>
          </a:xfrm>
        </p:spPr>
        <p:txBody>
          <a:bodyPr anchor="ctr"/>
          <a:lstStyle/>
          <a:p>
            <a:r>
              <a:rPr lang="zh-CN" altLang="en-US" dirty="0"/>
              <a:t>使输入序列中的每个元素能够关注并加权整个序列中的其他元素，生成新的输出表示，不依赖外部信息或历史状态。</a:t>
            </a:r>
          </a:p>
          <a:p>
            <a:pPr marL="582006" lvl="1" indent="-342900">
              <a:buFont typeface="+mj-lt"/>
              <a:buAutoNum type="arabicPeriod"/>
            </a:pPr>
            <a:r>
              <a:rPr lang="en" altLang="zh-CN" dirty="0"/>
              <a:t>Self-Attention</a:t>
            </a:r>
            <a:r>
              <a:rPr lang="zh-CN" altLang="en-US" dirty="0"/>
              <a:t>允许输入序列中的每个元素都与序列中的其他所有元素进行交互。</a:t>
            </a:r>
          </a:p>
          <a:p>
            <a:pPr marL="582006" lvl="1" indent="-342900">
              <a:buFont typeface="+mj-lt"/>
              <a:buAutoNum type="arabicPeriod"/>
            </a:pPr>
            <a:r>
              <a:rPr lang="zh-CN" altLang="en-US" dirty="0"/>
              <a:t>通过计算每个元素对其他所有元素的注意力权重，然后将权重应用于对应元素的表示。</a:t>
            </a:r>
          </a:p>
          <a:p>
            <a:pPr marL="582006" lvl="1" indent="-342900">
              <a:buFont typeface="+mj-lt"/>
              <a:buAutoNum type="arabicPeriod"/>
            </a:pPr>
            <a:r>
              <a:rPr lang="en" altLang="zh-CN" dirty="0"/>
              <a:t>Self-Attention</a:t>
            </a:r>
            <a:r>
              <a:rPr lang="zh-CN" altLang="en-US" dirty="0"/>
              <a:t>不依赖于外部信息或先前的隐藏状态，完全基于输入序列本身。</a:t>
            </a:r>
          </a:p>
        </p:txBody>
      </p:sp>
      <p:pic>
        <p:nvPicPr>
          <p:cNvPr id="1026" name="Picture 2" descr="A step-by-step breakdown of self attention | by fishingalone | Medium">
            <a:extLst>
              <a:ext uri="{FF2B5EF4-FFF2-40B4-BE49-F238E27FC236}">
                <a16:creationId xmlns:a16="http://schemas.microsoft.com/office/drawing/2014/main" id="{7F52EAC4-5611-4BBF-AF7E-771970C66D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82" r="64875" b="16254"/>
          <a:stretch/>
        </p:blipFill>
        <p:spPr bwMode="auto">
          <a:xfrm>
            <a:off x="7381519" y="1442556"/>
            <a:ext cx="3652927" cy="471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440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C2520-18F8-4969-7EDE-5F2F26DAAE99}"/>
              </a:ext>
            </a:extLst>
          </p:cNvPr>
          <p:cNvSpPr>
            <a:spLocks noGrp="1"/>
          </p:cNvSpPr>
          <p:nvPr>
            <p:ph type="title"/>
          </p:nvPr>
        </p:nvSpPr>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kumimoji="1" lang="zh-CN" altLang="en-US" dirty="0"/>
          </a:p>
        </p:txBody>
      </p:sp>
      <p:sp>
        <p:nvSpPr>
          <p:cNvPr id="5" name="内容占位符 4">
            <a:extLst>
              <a:ext uri="{FF2B5EF4-FFF2-40B4-BE49-F238E27FC236}">
                <a16:creationId xmlns:a16="http://schemas.microsoft.com/office/drawing/2014/main" id="{8161FF1E-A2CA-2C7C-0316-5DAE9E2E9E8B}"/>
              </a:ext>
            </a:extLst>
          </p:cNvPr>
          <p:cNvSpPr>
            <a:spLocks noGrp="1"/>
          </p:cNvSpPr>
          <p:nvPr>
            <p:ph sz="half" idx="1"/>
          </p:nvPr>
        </p:nvSpPr>
        <p:spPr/>
        <p:txBody>
          <a:bodyPr/>
          <a:lstStyle/>
          <a:p>
            <a:r>
              <a:rPr lang="en" altLang="zh-CN" b="1" i="0" dirty="0">
                <a:effectLst/>
                <a:latin typeface="PingFang SC" panose="020B0400000000000000" pitchFamily="34" charset="-122"/>
                <a:ea typeface="PingFang SC" panose="020B0400000000000000" pitchFamily="34" charset="-122"/>
              </a:rPr>
              <a:t>Attention</a:t>
            </a:r>
            <a:r>
              <a:rPr lang="zh-CN" altLang="en-US" b="1" i="0" dirty="0">
                <a:effectLst/>
                <a:latin typeface="PingFang SC" panose="020B0400000000000000" pitchFamily="34" charset="-122"/>
                <a:ea typeface="PingFang SC" panose="020B0400000000000000" pitchFamily="34" charset="-122"/>
              </a:rPr>
              <a:t> 计算公式：</a:t>
            </a:r>
            <a:endParaRPr lang="en-US" altLang="zh-CN" b="1" i="0" dirty="0">
              <a:effectLst/>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endParaRPr lang="en-US" altLang="zh-CN" b="1" dirty="0">
              <a:latin typeface="PingFang SC" panose="020B0400000000000000" pitchFamily="34" charset="-122"/>
              <a:ea typeface="PingFang SC" panose="020B0400000000000000" pitchFamily="34" charset="-122"/>
            </a:endParaRPr>
          </a:p>
          <a:p>
            <a:r>
              <a:rPr lang="en" altLang="zh-CN" b="1" dirty="0"/>
              <a:t>Self-Attention</a:t>
            </a:r>
            <a:r>
              <a:rPr lang="zh-CN" altLang="en-US" b="1" dirty="0"/>
              <a:t> </a:t>
            </a:r>
            <a:r>
              <a:rPr lang="zh-CN" altLang="en-US" b="1" i="0" dirty="0">
                <a:effectLst/>
                <a:latin typeface="PingFang SC" panose="020B0400000000000000" pitchFamily="34" charset="-122"/>
                <a:ea typeface="PingFang SC" panose="020B0400000000000000" pitchFamily="34" charset="-122"/>
              </a:rPr>
              <a:t>计算公式</a:t>
            </a:r>
            <a:r>
              <a:rPr lang="zh-CN" altLang="en-US" b="1" dirty="0"/>
              <a:t>：</a:t>
            </a:r>
            <a:endParaRPr lang="en-US" altLang="zh-CN" b="1" dirty="0"/>
          </a:p>
          <a:p>
            <a:endParaRPr lang="en-US" altLang="zh-CN" b="1" dirty="0"/>
          </a:p>
          <a:p>
            <a:endParaRPr lang="en-US" altLang="zh-CN" b="1" dirty="0">
              <a:latin typeface="PingFang SC" panose="020B0400000000000000" pitchFamily="34" charset="-122"/>
              <a:ea typeface="PingFang SC" panose="020B0400000000000000" pitchFamily="34" charset="-122"/>
            </a:endParaRPr>
          </a:p>
          <a:p>
            <a:r>
              <a:rPr lang="en" altLang="zh-CN" dirty="0">
                <a:ea typeface="+mj-ea"/>
              </a:rPr>
              <a:t>target = source</a:t>
            </a:r>
            <a:r>
              <a:rPr lang="zh-CN" altLang="en-US" dirty="0">
                <a:ea typeface="+mj-ea"/>
              </a:rPr>
              <a:t> 下 </a:t>
            </a:r>
            <a:r>
              <a:rPr lang="en" altLang="zh-CN" dirty="0">
                <a:ea typeface="+mj-ea"/>
              </a:rPr>
              <a:t>attention</a:t>
            </a:r>
            <a:r>
              <a:rPr lang="zh-CN" altLang="en-US" dirty="0">
                <a:ea typeface="+mj-ea"/>
              </a:rPr>
              <a:t> 机制，被看作</a:t>
            </a:r>
            <a:r>
              <a:rPr lang="en" altLang="zh-CN" dirty="0">
                <a:ea typeface="+mj-ea"/>
              </a:rPr>
              <a:t>source</a:t>
            </a:r>
            <a:r>
              <a:rPr lang="zh-CN" altLang="en-US" dirty="0">
                <a:ea typeface="+mj-ea"/>
              </a:rPr>
              <a:t>自身或者</a:t>
            </a:r>
            <a:r>
              <a:rPr lang="en" altLang="zh-CN" dirty="0">
                <a:ea typeface="+mj-ea"/>
              </a:rPr>
              <a:t>target</a:t>
            </a:r>
            <a:r>
              <a:rPr lang="zh-CN" altLang="en-US" dirty="0">
                <a:ea typeface="+mj-ea"/>
              </a:rPr>
              <a:t>自身发生的</a:t>
            </a:r>
            <a:r>
              <a:rPr lang="en" altLang="zh-CN" dirty="0">
                <a:ea typeface="+mj-ea"/>
              </a:rPr>
              <a:t>attention</a:t>
            </a:r>
            <a:r>
              <a:rPr lang="zh-CN" altLang="en-US" dirty="0">
                <a:ea typeface="+mj-ea"/>
              </a:rPr>
              <a:t>机制。</a:t>
            </a:r>
            <a:endParaRPr lang="en-US" altLang="zh-CN" b="1" dirty="0">
              <a:ea typeface="+mj-ea"/>
            </a:endParaRPr>
          </a:p>
          <a:p>
            <a:endParaRPr lang="zh-CN" altLang="en-US" dirty="0"/>
          </a:p>
        </p:txBody>
      </p:sp>
      <p:pic>
        <p:nvPicPr>
          <p:cNvPr id="8" name="图片 7">
            <a:extLst>
              <a:ext uri="{FF2B5EF4-FFF2-40B4-BE49-F238E27FC236}">
                <a16:creationId xmlns:a16="http://schemas.microsoft.com/office/drawing/2014/main" id="{022F72C5-8AD5-39E3-2452-A5F10EFC09BA}"/>
              </a:ext>
            </a:extLst>
          </p:cNvPr>
          <p:cNvPicPr>
            <a:picLocks noChangeAspect="1"/>
          </p:cNvPicPr>
          <p:nvPr/>
        </p:nvPicPr>
        <p:blipFill>
          <a:blip r:embed="rId2"/>
          <a:stretch>
            <a:fillRect/>
          </a:stretch>
        </p:blipFill>
        <p:spPr>
          <a:xfrm>
            <a:off x="2457828" y="1962034"/>
            <a:ext cx="7281106" cy="698986"/>
          </a:xfrm>
          <a:prstGeom prst="rect">
            <a:avLst/>
          </a:prstGeom>
        </p:spPr>
      </p:pic>
      <p:pic>
        <p:nvPicPr>
          <p:cNvPr id="9" name="图片 8">
            <a:extLst>
              <a:ext uri="{FF2B5EF4-FFF2-40B4-BE49-F238E27FC236}">
                <a16:creationId xmlns:a16="http://schemas.microsoft.com/office/drawing/2014/main" id="{256705AE-DA5C-A430-044B-83A2E77A0CC8}"/>
              </a:ext>
            </a:extLst>
          </p:cNvPr>
          <p:cNvPicPr>
            <a:picLocks noChangeAspect="1"/>
          </p:cNvPicPr>
          <p:nvPr/>
        </p:nvPicPr>
        <p:blipFill>
          <a:blip r:embed="rId3"/>
          <a:stretch>
            <a:fillRect/>
          </a:stretch>
        </p:blipFill>
        <p:spPr>
          <a:xfrm>
            <a:off x="1979290" y="4733844"/>
            <a:ext cx="8238180" cy="629434"/>
          </a:xfrm>
          <a:prstGeom prst="rect">
            <a:avLst/>
          </a:prstGeom>
        </p:spPr>
      </p:pic>
    </p:spTree>
    <p:extLst>
      <p:ext uri="{BB962C8B-B14F-4D97-AF65-F5344CB8AC3E}">
        <p14:creationId xmlns:p14="http://schemas.microsoft.com/office/powerpoint/2010/main" val="2770808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821D05CB-7420-BFE2-204D-D09605AB4AFF}"/>
              </a:ext>
            </a:extLst>
          </p:cNvPr>
          <p:cNvSpPr>
            <a:spLocks noGrp="1"/>
          </p:cNvSpPr>
          <p:nvPr>
            <p:ph type="title"/>
          </p:nvPr>
        </p:nvSpPr>
        <p:spPr>
          <a:xfrm>
            <a:off x="623635" y="522789"/>
            <a:ext cx="10963473" cy="589190"/>
          </a:xfrm>
        </p:spPr>
        <p:txBody>
          <a:bodyPr/>
          <a:lstStyle/>
          <a:p>
            <a:r>
              <a:rPr lang="en" altLang="zh-CN" dirty="0"/>
              <a:t>self attention</a:t>
            </a:r>
            <a:r>
              <a:rPr lang="zh-CN" altLang="en-US" dirty="0"/>
              <a:t>学到了哪些特征呢？</a:t>
            </a:r>
          </a:p>
        </p:txBody>
      </p:sp>
      <p:sp>
        <p:nvSpPr>
          <p:cNvPr id="5" name="内容占位符 4">
            <a:extLst>
              <a:ext uri="{FF2B5EF4-FFF2-40B4-BE49-F238E27FC236}">
                <a16:creationId xmlns:a16="http://schemas.microsoft.com/office/drawing/2014/main" id="{4C1CBAA4-AF2F-5A9B-A746-B0CC5AF817D9}"/>
              </a:ext>
            </a:extLst>
          </p:cNvPr>
          <p:cNvSpPr>
            <a:spLocks noGrp="1"/>
          </p:cNvSpPr>
          <p:nvPr>
            <p:ph sz="half" idx="1"/>
          </p:nvPr>
        </p:nvSpPr>
        <p:spPr>
          <a:xfrm>
            <a:off x="623635" y="1246909"/>
            <a:ext cx="10963473" cy="5108171"/>
          </a:xfrm>
        </p:spPr>
        <p:txBody>
          <a:bodyPr/>
          <a:lstStyle/>
          <a:p>
            <a:r>
              <a:rPr lang="en" altLang="zh-CN" dirty="0"/>
              <a:t>self attention</a:t>
            </a:r>
            <a:r>
              <a:rPr lang="zh-CN" altLang="en-US" dirty="0"/>
              <a:t> 一定程度上可以捕获一个句子中单词之间的一些句法特征或者语义特征。</a:t>
            </a:r>
          </a:p>
        </p:txBody>
      </p:sp>
      <p:pic>
        <p:nvPicPr>
          <p:cNvPr id="1026" name="Picture 2">
            <a:extLst>
              <a:ext uri="{FF2B5EF4-FFF2-40B4-BE49-F238E27FC236}">
                <a16:creationId xmlns:a16="http://schemas.microsoft.com/office/drawing/2014/main" id="{D32148CA-EA0A-22CF-0EC1-D067C1F9EC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64" b="3013"/>
          <a:stretch/>
        </p:blipFill>
        <p:spPr bwMode="auto">
          <a:xfrm>
            <a:off x="1025849" y="1910942"/>
            <a:ext cx="9158744" cy="4578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27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DA3A90D-E0A7-ADCB-CDC9-DF2EA2C5F3F3}"/>
              </a:ext>
            </a:extLst>
          </p:cNvPr>
          <p:cNvSpPr>
            <a:spLocks noGrp="1"/>
          </p:cNvSpPr>
          <p:nvPr>
            <p:ph type="title"/>
          </p:nvPr>
        </p:nvSpPr>
        <p:spPr>
          <a:xfrm>
            <a:off x="623635" y="522789"/>
            <a:ext cx="10963473" cy="589190"/>
          </a:xfrm>
        </p:spPr>
        <p:txBody>
          <a:bodyPr/>
          <a:lstStyle/>
          <a:p>
            <a:r>
              <a:rPr lang="en" altLang="zh-CN" dirty="0"/>
              <a:t>Step</a:t>
            </a:r>
            <a:r>
              <a:rPr lang="en-US" altLang="zh-CN" dirty="0"/>
              <a:t>1</a:t>
            </a:r>
            <a:r>
              <a:rPr lang="zh-CN" altLang="en-US" dirty="0"/>
              <a:t>：</a:t>
            </a:r>
            <a:r>
              <a:rPr lang="en" altLang="zh-CN" dirty="0"/>
              <a:t>Defining the Weight Matrices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08DC06B-ECCA-572F-4EEC-08935356FF61}"/>
                  </a:ext>
                </a:extLst>
              </p:cNvPr>
              <p:cNvSpPr>
                <a:spLocks noGrp="1"/>
              </p:cNvSpPr>
              <p:nvPr>
                <p:ph sz="half" idx="1"/>
              </p:nvPr>
            </p:nvSpPr>
            <p:spPr>
              <a:xfrm>
                <a:off x="623635" y="1246909"/>
                <a:ext cx="10963473" cy="5108171"/>
              </a:xfrm>
            </p:spPr>
            <p:txBody>
              <a:bodyPr/>
              <a:lstStyle/>
              <a:p>
                <a:r>
                  <a:rPr lang="en" altLang="zh-CN" dirty="0"/>
                  <a:t>The respective query, key and value sequences are obtained via matrix multiplication between the weight matrices </a:t>
                </a:r>
                <a14:m>
                  <m:oMath xmlns:m="http://schemas.openxmlformats.org/officeDocument/2006/math">
                    <m:r>
                      <a:rPr lang="en" altLang="zh-CN" i="1" dirty="0" smtClean="0">
                        <a:latin typeface="Cambria Math" panose="02040503050406030204" pitchFamily="18" charset="0"/>
                      </a:rPr>
                      <m:t>𝑊</m:t>
                    </m:r>
                  </m:oMath>
                </a14:m>
                <a:r>
                  <a:rPr lang="en" altLang="zh-CN" dirty="0"/>
                  <a:t> and the embedded inputs </a:t>
                </a:r>
                <a14:m>
                  <m:oMath xmlns:m="http://schemas.openxmlformats.org/officeDocument/2006/math">
                    <m:r>
                      <a:rPr lang="en" altLang="zh-CN" i="1" dirty="0" smtClean="0">
                        <a:latin typeface="Cambria Math" panose="02040503050406030204" pitchFamily="18" charset="0"/>
                      </a:rPr>
                      <m:t>𝑥</m:t>
                    </m:r>
                  </m:oMath>
                </a14:m>
                <a:r>
                  <a:rPr lang="en" altLang="zh-CN" dirty="0"/>
                  <a:t>:</a:t>
                </a:r>
              </a:p>
              <a:p>
                <a:r>
                  <a:rPr lang="en" altLang="zh-CN" dirty="0"/>
                  <a:t>Query sequence: </a:t>
                </a:r>
              </a:p>
              <a:p>
                <a:pPr lvl="1"/>
                <a14:m>
                  <m:oMath xmlns:m="http://schemas.openxmlformats.org/officeDocument/2006/math">
                    <m:r>
                      <a:rPr lang="en" altLang="zh-CN" b="1" i="1" dirty="0" smtClean="0">
                        <a:latin typeface="Cambria Math" panose="02040503050406030204" pitchFamily="18" charset="0"/>
                      </a:rPr>
                      <m:t>𝒒</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m:t>
                    </m:r>
                    <m:sSub>
                      <m:sSubPr>
                        <m:ctrlPr>
                          <a:rPr lang="en" altLang="zh-CN" i="1" dirty="0" smtClean="0">
                            <a:latin typeface="Cambria Math" panose="02040503050406030204" pitchFamily="18" charset="0"/>
                          </a:rPr>
                        </m:ctrlPr>
                      </m:sSubPr>
                      <m:e>
                        <m:r>
                          <a:rPr lang="en-US" altLang="zh-CN" b="1" i="1" dirty="0" smtClean="0">
                            <a:latin typeface="Cambria Math" panose="02040503050406030204" pitchFamily="18" charset="0"/>
                          </a:rPr>
                          <m:t>𝑾</m:t>
                        </m:r>
                      </m:e>
                      <m:sub>
                        <m:r>
                          <a:rPr lang="en-US" altLang="zh-CN" b="0" i="1" dirty="0" smtClean="0">
                            <a:latin typeface="Cambria Math" panose="02040503050406030204" pitchFamily="18" charset="0"/>
                          </a:rPr>
                          <m:t>𝑞</m:t>
                        </m:r>
                      </m:sub>
                    </m:sSub>
                    <m:r>
                      <a:rPr lang="en" altLang="zh-CN" b="1" i="1" dirty="0" err="1">
                        <a:latin typeface="Cambria Math" panose="02040503050406030204" pitchFamily="18" charset="0"/>
                      </a:rPr>
                      <m:t>𝒙</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 </m:t>
                    </m:r>
                    <m:r>
                      <a:rPr lang="en" altLang="zh-CN" i="1" dirty="0">
                        <a:latin typeface="Cambria Math" panose="02040503050406030204" pitchFamily="18" charset="0"/>
                      </a:rPr>
                      <m:t>𝑓𝑜𝑟</m:t>
                    </m:r>
                    <m:r>
                      <a:rPr lang="en" altLang="zh-CN" i="1" dirty="0">
                        <a:latin typeface="Cambria Math" panose="02040503050406030204" pitchFamily="18" charset="0"/>
                      </a:rPr>
                      <m:t> </m:t>
                    </m:r>
                    <m:r>
                      <a:rPr lang="en" altLang="zh-CN" i="1" dirty="0" err="1">
                        <a:latin typeface="Cambria Math" panose="02040503050406030204" pitchFamily="18" charset="0"/>
                      </a:rPr>
                      <m:t>𝑖</m:t>
                    </m:r>
                    <m:r>
                      <a:rPr lang="en" altLang="zh-CN" i="1" dirty="0">
                        <a:latin typeface="Cambria Math" panose="02040503050406030204" pitchFamily="18" charset="0"/>
                      </a:rPr>
                      <m:t>∈[1,</m:t>
                    </m:r>
                    <m:r>
                      <a:rPr lang="en" altLang="zh-CN" i="1" dirty="0">
                        <a:latin typeface="Cambria Math" panose="02040503050406030204" pitchFamily="18" charset="0"/>
                      </a:rPr>
                      <m:t>𝑇</m:t>
                    </m:r>
                    <m:r>
                      <a:rPr lang="en" altLang="zh-CN" i="1" dirty="0">
                        <a:latin typeface="Cambria Math" panose="02040503050406030204" pitchFamily="18" charset="0"/>
                      </a:rPr>
                      <m:t>]</m:t>
                    </m:r>
                  </m:oMath>
                </a14:m>
                <a:endParaRPr lang="en" altLang="zh-CN" dirty="0"/>
              </a:p>
              <a:p>
                <a:r>
                  <a:rPr lang="en" altLang="zh-CN" dirty="0"/>
                  <a:t>Key sequence: </a:t>
                </a:r>
              </a:p>
              <a:p>
                <a:pPr lvl="1"/>
                <a14:m>
                  <m:oMath xmlns:m="http://schemas.openxmlformats.org/officeDocument/2006/math">
                    <m:r>
                      <a:rPr lang="en" altLang="zh-CN" b="1" i="1" dirty="0" smtClean="0">
                        <a:latin typeface="Cambria Math" panose="02040503050406030204" pitchFamily="18" charset="0"/>
                      </a:rPr>
                      <m:t>𝒌</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m:t>
                    </m:r>
                    <m:sSub>
                      <m:sSubPr>
                        <m:ctrlPr>
                          <a:rPr lang="en" altLang="zh-CN" i="1" dirty="0">
                            <a:latin typeface="Cambria Math" panose="02040503050406030204" pitchFamily="18" charset="0"/>
                          </a:rPr>
                        </m:ctrlPr>
                      </m:sSubPr>
                      <m:e>
                        <m:r>
                          <a:rPr lang="en-US" altLang="zh-CN" b="1" i="1" dirty="0">
                            <a:latin typeface="Cambria Math" panose="02040503050406030204" pitchFamily="18" charset="0"/>
                          </a:rPr>
                          <m:t>𝑾</m:t>
                        </m:r>
                      </m:e>
                      <m:sub>
                        <m:r>
                          <a:rPr lang="en-US" altLang="zh-CN" b="0" i="1" dirty="0" smtClean="0">
                            <a:latin typeface="Cambria Math" panose="02040503050406030204" pitchFamily="18" charset="0"/>
                          </a:rPr>
                          <m:t>𝑘</m:t>
                        </m:r>
                      </m:sub>
                    </m:sSub>
                    <m:r>
                      <a:rPr lang="en" altLang="zh-CN" b="1" i="1" dirty="0" err="1">
                        <a:latin typeface="Cambria Math" panose="02040503050406030204" pitchFamily="18" charset="0"/>
                      </a:rPr>
                      <m:t>𝒙</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 </m:t>
                    </m:r>
                    <m:r>
                      <a:rPr lang="en" altLang="zh-CN" i="1" dirty="0">
                        <a:latin typeface="Cambria Math" panose="02040503050406030204" pitchFamily="18" charset="0"/>
                      </a:rPr>
                      <m:t>𝑓𝑜𝑟</m:t>
                    </m:r>
                    <m:r>
                      <a:rPr lang="en" altLang="zh-CN" i="1" dirty="0">
                        <a:latin typeface="Cambria Math" panose="02040503050406030204" pitchFamily="18" charset="0"/>
                      </a:rPr>
                      <m:t> </m:t>
                    </m:r>
                    <m:r>
                      <a:rPr lang="en" altLang="zh-CN" i="1" dirty="0" err="1">
                        <a:latin typeface="Cambria Math" panose="02040503050406030204" pitchFamily="18" charset="0"/>
                      </a:rPr>
                      <m:t>𝑖</m:t>
                    </m:r>
                    <m:r>
                      <a:rPr lang="en" altLang="zh-CN" i="1" dirty="0">
                        <a:latin typeface="Cambria Math" panose="02040503050406030204" pitchFamily="18" charset="0"/>
                      </a:rPr>
                      <m:t>∈[1,</m:t>
                    </m:r>
                    <m:r>
                      <a:rPr lang="en" altLang="zh-CN" i="1" dirty="0">
                        <a:latin typeface="Cambria Math" panose="02040503050406030204" pitchFamily="18" charset="0"/>
                      </a:rPr>
                      <m:t>𝑇</m:t>
                    </m:r>
                    <m:r>
                      <a:rPr lang="en" altLang="zh-CN" i="1" dirty="0" smtClean="0">
                        <a:latin typeface="Cambria Math" panose="02040503050406030204" pitchFamily="18" charset="0"/>
                      </a:rPr>
                      <m:t>]</m:t>
                    </m:r>
                  </m:oMath>
                </a14:m>
                <a:endParaRPr lang="en" altLang="zh-CN" dirty="0"/>
              </a:p>
              <a:p>
                <a:r>
                  <a:rPr lang="en" altLang="zh-CN" dirty="0"/>
                  <a:t>Value sequence: </a:t>
                </a:r>
              </a:p>
              <a:p>
                <a:pPr lvl="1"/>
                <a14:m>
                  <m:oMath xmlns:m="http://schemas.openxmlformats.org/officeDocument/2006/math">
                    <m:r>
                      <a:rPr lang="en" altLang="zh-CN" b="1" i="1" dirty="0" smtClean="0">
                        <a:latin typeface="Cambria Math" panose="02040503050406030204" pitchFamily="18" charset="0"/>
                      </a:rPr>
                      <m:t>𝒗</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m:t>
                    </m:r>
                    <m:r>
                      <a:rPr lang="en" altLang="zh-CN" i="1" dirty="0" smtClean="0">
                        <a:latin typeface="Cambria Math" panose="02040503050406030204" pitchFamily="18" charset="0"/>
                      </a:rPr>
                      <m:t> </m:t>
                    </m:r>
                    <m:sSub>
                      <m:sSubPr>
                        <m:ctrlPr>
                          <a:rPr lang="en" altLang="zh-CN" i="1" dirty="0" smtClean="0">
                            <a:latin typeface="Cambria Math" panose="02040503050406030204" pitchFamily="18" charset="0"/>
                          </a:rPr>
                        </m:ctrlPr>
                      </m:sSubPr>
                      <m:e>
                        <m:r>
                          <a:rPr lang="en-US" altLang="zh-CN" b="1" i="1" dirty="0" smtClean="0">
                            <a:latin typeface="Cambria Math" panose="02040503050406030204" pitchFamily="18" charset="0"/>
                          </a:rPr>
                          <m:t>𝑾</m:t>
                        </m:r>
                      </m:e>
                      <m:sub>
                        <m:r>
                          <a:rPr lang="en-US" altLang="zh-CN" b="0" i="1" dirty="0" smtClean="0">
                            <a:latin typeface="Cambria Math" panose="02040503050406030204" pitchFamily="18" charset="0"/>
                          </a:rPr>
                          <m:t>𝑣</m:t>
                        </m:r>
                      </m:sub>
                    </m:sSub>
                    <m:r>
                      <a:rPr lang="en-US" altLang="zh-CN" b="0" i="1" dirty="0" smtClean="0">
                        <a:latin typeface="Cambria Math" panose="02040503050406030204" pitchFamily="18" charset="0"/>
                      </a:rPr>
                      <m:t> </m:t>
                    </m:r>
                    <m:r>
                      <a:rPr lang="en" altLang="zh-CN" b="1" i="1" dirty="0" smtClean="0">
                        <a:latin typeface="Cambria Math" panose="02040503050406030204" pitchFamily="18" charset="0"/>
                      </a:rPr>
                      <m:t>𝒙</m:t>
                    </m:r>
                    <m:r>
                      <a:rPr lang="en" altLang="zh-CN" i="1" dirty="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 </m:t>
                    </m:r>
                    <m:r>
                      <a:rPr lang="en" altLang="zh-CN" i="1" dirty="0">
                        <a:latin typeface="Cambria Math" panose="02040503050406030204" pitchFamily="18" charset="0"/>
                      </a:rPr>
                      <m:t>𝑓𝑜𝑟</m:t>
                    </m:r>
                    <m:r>
                      <a:rPr lang="en" altLang="zh-CN" i="1" dirty="0">
                        <a:latin typeface="Cambria Math" panose="02040503050406030204" pitchFamily="18" charset="0"/>
                      </a:rPr>
                      <m:t> </m:t>
                    </m:r>
                    <m:r>
                      <a:rPr lang="en" altLang="zh-CN" i="1" dirty="0" err="1">
                        <a:latin typeface="Cambria Math" panose="02040503050406030204" pitchFamily="18" charset="0"/>
                      </a:rPr>
                      <m:t>𝑖</m:t>
                    </m:r>
                    <m:r>
                      <a:rPr lang="en" altLang="zh-CN" i="1" dirty="0">
                        <a:latin typeface="Cambria Math" panose="02040503050406030204" pitchFamily="18" charset="0"/>
                      </a:rPr>
                      <m:t>∈[1,</m:t>
                    </m:r>
                    <m:r>
                      <a:rPr lang="en" altLang="zh-CN" i="1" dirty="0">
                        <a:latin typeface="Cambria Math" panose="02040503050406030204" pitchFamily="18" charset="0"/>
                      </a:rPr>
                      <m:t>𝑇</m:t>
                    </m:r>
                    <m:r>
                      <a:rPr lang="en" altLang="zh-CN" i="1" dirty="0">
                        <a:latin typeface="Cambria Math" panose="02040503050406030204" pitchFamily="18" charset="0"/>
                      </a:rPr>
                      <m:t>]</m:t>
                    </m:r>
                  </m:oMath>
                </a14:m>
                <a:endParaRPr lang="en" altLang="zh-CN" dirty="0"/>
              </a:p>
              <a:p>
                <a:endParaRPr lang="zh-CN" altLang="en-US" dirty="0"/>
              </a:p>
            </p:txBody>
          </p:sp>
        </mc:Choice>
        <mc:Fallback xmlns="">
          <p:sp>
            <p:nvSpPr>
              <p:cNvPr id="5" name="内容占位符 4">
                <a:extLst>
                  <a:ext uri="{FF2B5EF4-FFF2-40B4-BE49-F238E27FC236}">
                    <a16:creationId xmlns:a16="http://schemas.microsoft.com/office/drawing/2014/main" id="{B08DC06B-ECCA-572F-4EEC-08935356FF61}"/>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2"/>
                <a:stretch>
                  <a:fillRect l="-347"/>
                </a:stretch>
              </a:blipFill>
            </p:spPr>
            <p:txBody>
              <a:bodyPr/>
              <a:lstStyle/>
              <a:p>
                <a:r>
                  <a:rPr lang="zh-CN" altLang="en-US">
                    <a:noFill/>
                  </a:rPr>
                  <a:t> </a:t>
                </a:r>
              </a:p>
            </p:txBody>
          </p:sp>
        </mc:Fallback>
      </mc:AlternateContent>
      <p:pic>
        <p:nvPicPr>
          <p:cNvPr id="2050" name="Picture 2" descr="attention-matrices">
            <a:extLst>
              <a:ext uri="{FF2B5EF4-FFF2-40B4-BE49-F238E27FC236}">
                <a16:creationId xmlns:a16="http://schemas.microsoft.com/office/drawing/2014/main" id="{FA3F1939-8FA8-2700-5FDD-FFD11D6EA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638" y="2188087"/>
            <a:ext cx="2003437" cy="430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2</a:t>
            </a:r>
            <a:r>
              <a:rPr lang="zh-CN" altLang="en-US" dirty="0"/>
              <a:t>：</a:t>
            </a:r>
            <a:r>
              <a:rPr lang="en" altLang="zh-CN" dirty="0"/>
              <a:t>Computing Unnormalized Attention Weights</a:t>
            </a:r>
            <a:endParaRPr lang="zh-CN" altLang="en-US" dirty="0"/>
          </a:p>
        </p:txBody>
      </p:sp>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635" y="1246909"/>
            <a:ext cx="10963473" cy="5108171"/>
          </a:xfrm>
        </p:spPr>
        <p:txBody>
          <a:bodyPr/>
          <a:lstStyle/>
          <a:p>
            <a:r>
              <a:rPr lang="zh-CN" altLang="en-US" dirty="0"/>
              <a:t>编码单词的查询向量（</a:t>
            </a:r>
            <a:r>
              <a:rPr lang="en" altLang="zh-CN" dirty="0"/>
              <a:t>Query</a:t>
            </a:r>
            <a:r>
              <a:rPr lang="zh-CN" altLang="en" dirty="0"/>
              <a:t>）</a:t>
            </a:r>
            <a:r>
              <a:rPr lang="zh-CN" altLang="en-US" dirty="0"/>
              <a:t>与句子中每一个单词的键向量（</a:t>
            </a:r>
            <a:r>
              <a:rPr lang="en" altLang="zh-CN" dirty="0"/>
              <a:t>Key</a:t>
            </a:r>
            <a:r>
              <a:rPr lang="zh-CN" altLang="en" dirty="0"/>
              <a:t>）</a:t>
            </a:r>
            <a:r>
              <a:rPr lang="zh-CN" altLang="en-US" dirty="0"/>
              <a:t>分别进行点积计算。</a:t>
            </a:r>
          </a:p>
        </p:txBody>
      </p:sp>
      <p:pic>
        <p:nvPicPr>
          <p:cNvPr id="6" name="Picture 2" descr="attention-matrices">
            <a:extLst>
              <a:ext uri="{FF2B5EF4-FFF2-40B4-BE49-F238E27FC236}">
                <a16:creationId xmlns:a16="http://schemas.microsoft.com/office/drawing/2014/main" id="{A975D32C-20ED-8842-4A38-FADF6A98E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285" y="2099430"/>
            <a:ext cx="2001940" cy="4298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omega">
            <a:extLst>
              <a:ext uri="{FF2B5EF4-FFF2-40B4-BE49-F238E27FC236}">
                <a16:creationId xmlns:a16="http://schemas.microsoft.com/office/drawing/2014/main" id="{CAB742D1-D10B-FAE1-2D27-2F4C5A0C1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786" y="2099430"/>
            <a:ext cx="3887465" cy="429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90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3</a:t>
            </a:r>
            <a:r>
              <a:rPr lang="zh-CN" altLang="en-US" dirty="0"/>
              <a:t>：</a:t>
            </a:r>
            <a:r>
              <a:rPr lang="en" altLang="zh-CN" dirty="0"/>
              <a:t>Computing Unnormalized Attention Weights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888" y="1111250"/>
                <a:ext cx="10963275" cy="5243513"/>
              </a:xfrm>
            </p:spPr>
            <p:txBody>
              <a:bodyPr/>
              <a:lstStyle/>
              <a:p>
                <a:r>
                  <a:rPr lang="zh-CN" altLang="en-US" dirty="0"/>
                  <a:t>除于一个缩放系数 </a:t>
                </a:r>
                <a14:m>
                  <m:oMath xmlns:m="http://schemas.openxmlformats.org/officeDocument/2006/math">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𝑑</m:t>
                        </m:r>
                      </m:e>
                    </m:rad>
                  </m:oMath>
                </a14:m>
                <a:r>
                  <a:rPr lang="zh-CN" altLang="en-US" dirty="0"/>
                  <a:t>（</a:t>
                </a:r>
                <a:r>
                  <a:rPr lang="en-US" altLang="zh-CN" dirty="0"/>
                  <a:t>d</a:t>
                </a:r>
                <a:r>
                  <a:rPr lang="zh-CN" altLang="en-US" dirty="0"/>
                  <a:t> 是指 </a:t>
                </a:r>
                <a:r>
                  <a:rPr lang="en-US" altLang="zh-CN" dirty="0"/>
                  <a:t>q</a:t>
                </a:r>
                <a:r>
                  <a:rPr lang="zh-CN" altLang="en-US" dirty="0"/>
                  <a:t> 和 </a:t>
                </a:r>
                <a:r>
                  <a:rPr lang="en" altLang="zh-CN" dirty="0"/>
                  <a:t>k</a:t>
                </a:r>
                <a:r>
                  <a:rPr lang="zh-CN" altLang="en-US" dirty="0"/>
                  <a:t> 的维度），内积后 </a:t>
                </a:r>
                <a14:m>
                  <m:oMath xmlns:m="http://schemas.openxmlformats.org/officeDocument/2006/math">
                    <m:r>
                      <a:rPr lang="el-GR" altLang="zh-CN" i="1" dirty="0" smtClean="0">
                        <a:latin typeface="Cambria Math" panose="02040503050406030204" pitchFamily="18" charset="0"/>
                      </a:rPr>
                      <m:t>𝛼</m:t>
                    </m:r>
                  </m:oMath>
                </a14:m>
                <a:r>
                  <a:rPr lang="zh-CN" altLang="en-US" dirty="0"/>
                  <a:t> 会随着维度增大而增大，除 </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𝑑</m:t>
                        </m:r>
                      </m:e>
                    </m:rad>
                  </m:oMath>
                </a14:m>
                <a:r>
                  <a:rPr lang="en" altLang="zh-CN" dirty="0"/>
                  <a:t> </a:t>
                </a:r>
                <a:r>
                  <a:rPr lang="zh-CN" altLang="en-US" dirty="0"/>
                  <a:t>相当于标准化输出的数据。</a:t>
                </a:r>
              </a:p>
            </p:txBody>
          </p:sp>
        </mc:Choice>
        <mc:Fallback xmlns="">
          <p:sp>
            <p:nvSpPr>
              <p:cNvPr id="5" name="内容占位符 4">
                <a:extLst>
                  <a:ext uri="{FF2B5EF4-FFF2-40B4-BE49-F238E27FC236}">
                    <a16:creationId xmlns:a16="http://schemas.microsoft.com/office/drawing/2014/main" id="{A790F3FC-D3FB-24C9-BC71-7AD6B15C71E1}"/>
                  </a:ext>
                </a:extLst>
              </p:cNvPr>
              <p:cNvSpPr>
                <a:spLocks noGrp="1" noRot="1" noChangeAspect="1" noMove="1" noResize="1" noEditPoints="1" noAdjustHandles="1" noChangeArrowheads="1" noChangeShapeType="1" noTextEdit="1"/>
              </p:cNvSpPr>
              <p:nvPr>
                <p:ph sz="half" idx="1"/>
              </p:nvPr>
            </p:nvSpPr>
            <p:spPr>
              <a:xfrm>
                <a:off x="623888" y="1111250"/>
                <a:ext cx="10963275" cy="5243513"/>
              </a:xfrm>
              <a:blipFill>
                <a:blip r:embed="rId2"/>
                <a:stretch>
                  <a:fillRect l="-347"/>
                </a:stretch>
              </a:blipFill>
            </p:spPr>
            <p:txBody>
              <a:bodyPr/>
              <a:lstStyle/>
              <a:p>
                <a:r>
                  <a:rPr lang="zh-CN" altLang="en-US">
                    <a:noFill/>
                  </a:rPr>
                  <a:t> </a:t>
                </a:r>
              </a:p>
            </p:txBody>
          </p:sp>
        </mc:Fallback>
      </mc:AlternateContent>
      <p:pic>
        <p:nvPicPr>
          <p:cNvPr id="4100" name="Picture 4" descr="attention-scores">
            <a:extLst>
              <a:ext uri="{FF2B5EF4-FFF2-40B4-BE49-F238E27FC236}">
                <a16:creationId xmlns:a16="http://schemas.microsoft.com/office/drawing/2014/main" id="{F8B64A2D-2139-F360-A743-C92AFDD0C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60" y="2042125"/>
            <a:ext cx="7654247" cy="442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458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DC97CE2-8F97-5E05-F7C8-84BC38F90281}"/>
              </a:ext>
            </a:extLst>
          </p:cNvPr>
          <p:cNvSpPr>
            <a:spLocks noGrp="1"/>
          </p:cNvSpPr>
          <p:nvPr>
            <p:ph sz="half" idx="1"/>
          </p:nvPr>
        </p:nvSpPr>
        <p:spPr>
          <a:xfrm>
            <a:off x="481757" y="489857"/>
            <a:ext cx="11161240" cy="5520663"/>
          </a:xfrm>
        </p:spPr>
        <p:txBody>
          <a:bodyPr>
            <a:normAutofit/>
          </a:bodyPr>
          <a:lstStyle/>
          <a:p>
            <a:pPr marL="941388" indent="-584200" algn="l">
              <a:tabLst>
                <a:tab pos="439738" algn="l"/>
              </a:tabLst>
            </a:pPr>
            <a:r>
              <a:rPr lang="zh-CN" altLang="en-US" sz="2800" dirty="0"/>
              <a:t>核心问题 ：</a:t>
            </a:r>
            <a:endParaRPr lang="en-US" altLang="zh-CN" sz="2800" dirty="0"/>
          </a:p>
          <a:p>
            <a:pPr marL="941388" indent="-584200" algn="l">
              <a:buFont typeface="Arial" panose="020B0604020202020204" pitchFamily="34" charset="0"/>
              <a:buChar char="•"/>
              <a:tabLst>
                <a:tab pos="439738" algn="l"/>
              </a:tabLst>
            </a:pPr>
            <a:r>
              <a:rPr lang="zh-CN" altLang="en-US" sz="2800" b="0" dirty="0"/>
              <a:t>传统序列模型局限性</a:t>
            </a:r>
            <a:r>
              <a:rPr lang="en-US" altLang="zh-CN" sz="2800" b="0" dirty="0"/>
              <a:t>——</a:t>
            </a:r>
            <a:r>
              <a:rPr lang="zh-CN" altLang="en-US" sz="2800" b="0" dirty="0"/>
              <a:t>长程依赖丢失、并行计算困难。</a:t>
            </a:r>
            <a:endParaRPr lang="en-US" altLang="zh-CN" sz="2800" b="0" dirty="0"/>
          </a:p>
          <a:p>
            <a:pPr marL="941388" indent="-584200" algn="l">
              <a:buFont typeface="Arial" panose="020B0604020202020204" pitchFamily="34" charset="0"/>
              <a:buChar char="•"/>
              <a:tabLst>
                <a:tab pos="439738" algn="l"/>
              </a:tabLst>
            </a:pPr>
            <a:endParaRPr lang="zh-CN" altLang="en-US" sz="2800" b="0" dirty="0"/>
          </a:p>
          <a:p>
            <a:pPr marL="941388" indent="-584200" algn="l">
              <a:tabLst>
                <a:tab pos="439738" algn="l"/>
              </a:tabLst>
            </a:pPr>
            <a:r>
              <a:rPr lang="zh-CN" altLang="en-US" sz="2800" dirty="0"/>
              <a:t>解决方案 ：</a:t>
            </a:r>
            <a:endParaRPr lang="en-US" altLang="zh-CN" sz="2800" dirty="0"/>
          </a:p>
          <a:p>
            <a:pPr marL="941388" indent="-584200" algn="l">
              <a:buFont typeface="Arial" panose="020B0604020202020204" pitchFamily="34" charset="0"/>
              <a:buChar char="•"/>
              <a:tabLst>
                <a:tab pos="439738" algn="l"/>
              </a:tabLst>
            </a:pPr>
            <a:r>
              <a:rPr lang="en" altLang="zh-CN" sz="2800" b="0" dirty="0"/>
              <a:t>Attention</a:t>
            </a:r>
            <a:r>
              <a:rPr lang="zh-CN" altLang="en-US" sz="2800" b="0" dirty="0"/>
              <a:t>核心思想</a:t>
            </a:r>
            <a:r>
              <a:rPr lang="en-US" altLang="zh-CN" sz="2800" b="0" dirty="0"/>
              <a:t>——</a:t>
            </a:r>
            <a:r>
              <a:rPr lang="zh-CN" altLang="en-US" sz="2800" b="0" dirty="0"/>
              <a:t>通过权重分配聚焦关键信息。</a:t>
            </a:r>
          </a:p>
        </p:txBody>
      </p:sp>
    </p:spTree>
    <p:extLst>
      <p:ext uri="{BB962C8B-B14F-4D97-AF65-F5344CB8AC3E}">
        <p14:creationId xmlns:p14="http://schemas.microsoft.com/office/powerpoint/2010/main" val="7511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4</a:t>
            </a:r>
            <a:r>
              <a:rPr lang="zh-CN" altLang="en-US" dirty="0"/>
              <a:t>：</a:t>
            </a:r>
            <a:r>
              <a:rPr lang="en" altLang="zh-CN" dirty="0"/>
              <a:t>Computing the Attention Scores</a:t>
            </a:r>
            <a:endParaRPr lang="zh-CN" altLang="en-US" dirty="0"/>
          </a:p>
        </p:txBody>
      </p:sp>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635" y="1246909"/>
            <a:ext cx="10963473" cy="5108171"/>
          </a:xfrm>
        </p:spPr>
        <p:txBody>
          <a:bodyPr/>
          <a:lstStyle/>
          <a:p>
            <a:r>
              <a:rPr lang="en" altLang="zh-CN" dirty="0"/>
              <a:t>to obtain the normalized attention weights, </a:t>
            </a:r>
            <a:r>
              <a:rPr lang="el-GR" altLang="zh-CN" dirty="0"/>
              <a:t>α, </a:t>
            </a:r>
            <a:r>
              <a:rPr lang="en" altLang="zh-CN" dirty="0"/>
              <a:t>by applying the softmax function. </a:t>
            </a:r>
            <a:endParaRPr lang="zh-CN" altLang="en-US" dirty="0"/>
          </a:p>
        </p:txBody>
      </p:sp>
      <p:pic>
        <p:nvPicPr>
          <p:cNvPr id="4100" name="Picture 4" descr="attention-scores">
            <a:extLst>
              <a:ext uri="{FF2B5EF4-FFF2-40B4-BE49-F238E27FC236}">
                <a16:creationId xmlns:a16="http://schemas.microsoft.com/office/drawing/2014/main" id="{F8B64A2D-2139-F360-A743-C92AFDD0C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460" y="2042125"/>
            <a:ext cx="7654247" cy="442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5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ontext-vector">
            <a:extLst>
              <a:ext uri="{FF2B5EF4-FFF2-40B4-BE49-F238E27FC236}">
                <a16:creationId xmlns:a16="http://schemas.microsoft.com/office/drawing/2014/main" id="{96CFC457-8846-FD7B-DA7E-3925EDE0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347" y="2223169"/>
            <a:ext cx="7889295" cy="4449896"/>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C49F060F-8C10-39D2-8183-52597618F9F7}"/>
              </a:ext>
            </a:extLst>
          </p:cNvPr>
          <p:cNvSpPr>
            <a:spLocks noGrp="1"/>
          </p:cNvSpPr>
          <p:nvPr>
            <p:ph type="title"/>
          </p:nvPr>
        </p:nvSpPr>
        <p:spPr>
          <a:xfrm>
            <a:off x="623635" y="522789"/>
            <a:ext cx="10963473" cy="589190"/>
          </a:xfrm>
        </p:spPr>
        <p:txBody>
          <a:bodyPr/>
          <a:lstStyle/>
          <a:p>
            <a:r>
              <a:rPr lang="en" altLang="zh-CN" dirty="0"/>
              <a:t>Step</a:t>
            </a:r>
            <a:r>
              <a:rPr lang="en-US" altLang="zh-CN" dirty="0"/>
              <a:t>5</a:t>
            </a:r>
            <a:r>
              <a:rPr lang="zh-CN" altLang="en-US" dirty="0"/>
              <a:t>：</a:t>
            </a:r>
            <a:r>
              <a:rPr lang="en" altLang="zh-CN" dirty="0"/>
              <a:t>Computing the Attention Scores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790F3FC-D3FB-24C9-BC71-7AD6B15C71E1}"/>
                  </a:ext>
                </a:extLst>
              </p:cNvPr>
              <p:cNvSpPr>
                <a:spLocks noGrp="1"/>
              </p:cNvSpPr>
              <p:nvPr>
                <p:ph sz="half" idx="1"/>
              </p:nvPr>
            </p:nvSpPr>
            <p:spPr>
              <a:xfrm>
                <a:off x="623635" y="1246909"/>
                <a:ext cx="10963473" cy="5108171"/>
              </a:xfrm>
            </p:spPr>
            <p:txBody>
              <a:bodyPr/>
              <a:lstStyle/>
              <a:p>
                <a:r>
                  <a:rPr lang="en" altLang="zh-CN" dirty="0"/>
                  <a:t>compute the context vector </a:t>
                </a:r>
                <a14:m>
                  <m:oMath xmlns:m="http://schemas.openxmlformats.org/officeDocument/2006/math">
                    <m:r>
                      <a:rPr lang="en" altLang="zh-CN" i="1" dirty="0" smtClean="0">
                        <a:latin typeface="Cambria Math" panose="02040503050406030204" pitchFamily="18" charset="0"/>
                      </a:rPr>
                      <m:t>𝑧</m:t>
                    </m:r>
                    <m:r>
                      <a:rPr lang="en" altLang="zh-CN" i="1" dirty="0">
                        <a:latin typeface="Cambria Math" panose="02040503050406030204" pitchFamily="18" charset="0"/>
                      </a:rPr>
                      <m:t>(2)</m:t>
                    </m:r>
                  </m:oMath>
                </a14:m>
                <a:r>
                  <a:rPr lang="en" altLang="zh-CN" dirty="0"/>
                  <a:t>, which is an attention-weighted version of our original query input </a:t>
                </a:r>
                <a14:m>
                  <m:oMath xmlns:m="http://schemas.openxmlformats.org/officeDocument/2006/math">
                    <m:r>
                      <a:rPr lang="en" altLang="zh-CN" i="1" dirty="0" smtClean="0">
                        <a:latin typeface="Cambria Math" panose="02040503050406030204" pitchFamily="18" charset="0"/>
                      </a:rPr>
                      <m:t>𝑥</m:t>
                    </m:r>
                    <m:r>
                      <a:rPr lang="en" altLang="zh-CN" i="1" dirty="0" smtClean="0">
                        <a:latin typeface="Cambria Math" panose="02040503050406030204" pitchFamily="18" charset="0"/>
                      </a:rPr>
                      <m:t>(2)</m:t>
                    </m:r>
                  </m:oMath>
                </a14:m>
                <a:r>
                  <a:rPr lang="en" altLang="zh-CN" dirty="0"/>
                  <a:t>, including all the other input elements as its context via the attention weights:</a:t>
                </a:r>
                <a:endParaRPr lang="zh-CN" altLang="en-US" dirty="0"/>
              </a:p>
            </p:txBody>
          </p:sp>
        </mc:Choice>
        <mc:Fallback xmlns="">
          <p:sp>
            <p:nvSpPr>
              <p:cNvPr id="5" name="内容占位符 4">
                <a:extLst>
                  <a:ext uri="{FF2B5EF4-FFF2-40B4-BE49-F238E27FC236}">
                    <a16:creationId xmlns:a16="http://schemas.microsoft.com/office/drawing/2014/main" id="{A790F3FC-D3FB-24C9-BC71-7AD6B15C71E1}"/>
                  </a:ext>
                </a:extLst>
              </p:cNvPr>
              <p:cNvSpPr>
                <a:spLocks noGrp="1" noRot="1" noChangeAspect="1" noMove="1" noResize="1" noEditPoints="1" noAdjustHandles="1" noChangeArrowheads="1" noChangeShapeType="1" noTextEdit="1"/>
              </p:cNvSpPr>
              <p:nvPr>
                <p:ph sz="half" idx="1"/>
              </p:nvPr>
            </p:nvSpPr>
            <p:spPr>
              <a:xfrm>
                <a:off x="623635" y="1246909"/>
                <a:ext cx="10963473" cy="5108171"/>
              </a:xfrm>
              <a:blipFill>
                <a:blip r:embed="rId3"/>
                <a:stretch>
                  <a:fillRect l="-347" r="-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218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7387D4-8915-DBFB-F70F-9E6B679845F2}"/>
              </a:ext>
            </a:extLst>
          </p:cNvPr>
          <p:cNvSpPr>
            <a:spLocks noGrp="1"/>
          </p:cNvSpPr>
          <p:nvPr>
            <p:ph type="title"/>
          </p:nvPr>
        </p:nvSpPr>
        <p:spPr/>
        <p:txBody>
          <a:bodyPr/>
          <a:lstStyle/>
          <a:p>
            <a:r>
              <a:rPr lang="en" altLang="zh-CN" dirty="0"/>
              <a:t>Self-Attention</a:t>
            </a:r>
            <a:endParaRPr lang="zh-CN" altLang="en-US" dirty="0"/>
          </a:p>
        </p:txBody>
      </p:sp>
      <p:sp>
        <p:nvSpPr>
          <p:cNvPr id="5" name="内容占位符 4">
            <a:extLst>
              <a:ext uri="{FF2B5EF4-FFF2-40B4-BE49-F238E27FC236}">
                <a16:creationId xmlns:a16="http://schemas.microsoft.com/office/drawing/2014/main" id="{1C5C4FF1-28C1-C195-642C-DF65AB3605A8}"/>
              </a:ext>
            </a:extLst>
          </p:cNvPr>
          <p:cNvSpPr>
            <a:spLocks noGrp="1"/>
          </p:cNvSpPr>
          <p:nvPr>
            <p:ph sz="half" idx="1"/>
          </p:nvPr>
        </p:nvSpPr>
        <p:spPr/>
        <p:txBody>
          <a:bodyPr/>
          <a:lstStyle/>
          <a:p>
            <a:r>
              <a:rPr lang="en" altLang="zh-CN" b="1" dirty="0"/>
              <a:t>Self-Attention</a:t>
            </a:r>
            <a:r>
              <a:rPr lang="zh-CN" altLang="en-US" b="1" dirty="0"/>
              <a:t> </a:t>
            </a:r>
            <a:r>
              <a:rPr lang="zh-CN" altLang="en-US" b="1" i="0" dirty="0">
                <a:effectLst/>
                <a:latin typeface="PingFang SC" panose="020B0400000000000000" pitchFamily="34" charset="-122"/>
                <a:ea typeface="PingFang SC" panose="020B0400000000000000" pitchFamily="34" charset="-122"/>
              </a:rPr>
              <a:t>计算公式</a:t>
            </a:r>
            <a:r>
              <a:rPr lang="zh-CN" altLang="en-US" b="1" dirty="0"/>
              <a:t>：</a:t>
            </a:r>
            <a:endParaRPr lang="en-US" altLang="zh-CN" b="1" dirty="0"/>
          </a:p>
        </p:txBody>
      </p:sp>
      <p:pic>
        <p:nvPicPr>
          <p:cNvPr id="9218" name="Picture 2" descr="Self-Attention in matrix form">
            <a:extLst>
              <a:ext uri="{FF2B5EF4-FFF2-40B4-BE49-F238E27FC236}">
                <a16:creationId xmlns:a16="http://schemas.microsoft.com/office/drawing/2014/main" id="{14A92533-99FB-E842-DFCC-16D4AA8A7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900" y="3736791"/>
            <a:ext cx="9191045" cy="275321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F4B9C6F8-65C0-071A-A092-B209DA16AE8B}"/>
              </a:ext>
            </a:extLst>
          </p:cNvPr>
          <p:cNvPicPr>
            <a:picLocks noChangeAspect="1"/>
          </p:cNvPicPr>
          <p:nvPr/>
        </p:nvPicPr>
        <p:blipFill>
          <a:blip r:embed="rId3"/>
          <a:stretch>
            <a:fillRect/>
          </a:stretch>
        </p:blipFill>
        <p:spPr>
          <a:xfrm>
            <a:off x="1876548" y="2177133"/>
            <a:ext cx="8238180" cy="629434"/>
          </a:xfrm>
          <a:prstGeom prst="rect">
            <a:avLst/>
          </a:prstGeom>
        </p:spPr>
      </p:pic>
      <p:sp>
        <p:nvSpPr>
          <p:cNvPr id="7" name="下箭头 6">
            <a:extLst>
              <a:ext uri="{FF2B5EF4-FFF2-40B4-BE49-F238E27FC236}">
                <a16:creationId xmlns:a16="http://schemas.microsoft.com/office/drawing/2014/main" id="{2CB711C1-A790-690E-2159-324822F4200D}"/>
              </a:ext>
            </a:extLst>
          </p:cNvPr>
          <p:cNvSpPr/>
          <p:nvPr/>
        </p:nvSpPr>
        <p:spPr>
          <a:xfrm>
            <a:off x="5415148" y="3018033"/>
            <a:ext cx="1160980" cy="821933"/>
          </a:xfrm>
          <a:prstGeom prst="downArrow">
            <a:avLst>
              <a:gd name="adj1" fmla="val 50000"/>
              <a:gd name="adj2" fmla="val 6875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7789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C2520-18F8-4969-7EDE-5F2F26DAAE99}"/>
              </a:ext>
            </a:extLst>
          </p:cNvPr>
          <p:cNvSpPr>
            <a:spLocks noGrp="1"/>
          </p:cNvSpPr>
          <p:nvPr>
            <p:ph type="title"/>
          </p:nvPr>
        </p:nvSpPr>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kumimoji="1" lang="zh-CN" altLang="en-US" dirty="0"/>
          </a:p>
        </p:txBody>
      </p:sp>
      <p:graphicFrame>
        <p:nvGraphicFramePr>
          <p:cNvPr id="4" name="内容占位符 3">
            <a:extLst>
              <a:ext uri="{FF2B5EF4-FFF2-40B4-BE49-F238E27FC236}">
                <a16:creationId xmlns:a16="http://schemas.microsoft.com/office/drawing/2014/main" id="{71711E16-4DD2-52A3-1B4D-CD1B2AB26D19}"/>
              </a:ext>
            </a:extLst>
          </p:cNvPr>
          <p:cNvGraphicFramePr>
            <a:graphicFrameLocks noGrp="1"/>
          </p:cNvGraphicFramePr>
          <p:nvPr>
            <p:ph sz="half" idx="1"/>
            <p:extLst>
              <p:ext uri="{D42A27DB-BD31-4B8C-83A1-F6EECF244321}">
                <p14:modId xmlns:p14="http://schemas.microsoft.com/office/powerpoint/2010/main" val="1630659841"/>
              </p:ext>
            </p:extLst>
          </p:nvPr>
        </p:nvGraphicFramePr>
        <p:xfrm>
          <a:off x="852756" y="1288005"/>
          <a:ext cx="10479639" cy="4814846"/>
        </p:xfrm>
        <a:graphic>
          <a:graphicData uri="http://schemas.openxmlformats.org/drawingml/2006/table">
            <a:tbl>
              <a:tblPr/>
              <a:tblGrid>
                <a:gridCol w="1941815">
                  <a:extLst>
                    <a:ext uri="{9D8B030D-6E8A-4147-A177-3AD203B41FA5}">
                      <a16:colId xmlns:a16="http://schemas.microsoft.com/office/drawing/2014/main" val="1281565389"/>
                    </a:ext>
                  </a:extLst>
                </a:gridCol>
                <a:gridCol w="4268912">
                  <a:extLst>
                    <a:ext uri="{9D8B030D-6E8A-4147-A177-3AD203B41FA5}">
                      <a16:colId xmlns:a16="http://schemas.microsoft.com/office/drawing/2014/main" val="2657614850"/>
                    </a:ext>
                  </a:extLst>
                </a:gridCol>
                <a:gridCol w="4268912">
                  <a:extLst>
                    <a:ext uri="{9D8B030D-6E8A-4147-A177-3AD203B41FA5}">
                      <a16:colId xmlns:a16="http://schemas.microsoft.com/office/drawing/2014/main" val="1622051381"/>
                    </a:ext>
                  </a:extLst>
                </a:gridCol>
              </a:tblGrid>
              <a:tr h="689662">
                <a:tc>
                  <a:txBody>
                    <a:bodyPr/>
                    <a:lstStyle/>
                    <a:p>
                      <a:pPr algn="ctr" fontAlgn="ctr"/>
                      <a:endParaRPr lang="zh-CN" altLang="en-US" sz="2000" b="1" dirty="0">
                        <a:solidFill>
                          <a:schemeClr val="bg1"/>
                        </a:solidFill>
                        <a:effectLst/>
                        <a:latin typeface="Lexend" pitchFamily="2" charset="0"/>
                        <a:ea typeface="+mj-ea"/>
                      </a:endParaRP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algn="ctr" fontAlgn="ctr"/>
                      <a:r>
                        <a:rPr lang="en" sz="2000" b="1" dirty="0">
                          <a:solidFill>
                            <a:schemeClr val="bg1"/>
                          </a:solidFill>
                          <a:effectLst/>
                          <a:latin typeface="Lexend" pitchFamily="2" charset="0"/>
                          <a:ea typeface="+mj-ea"/>
                        </a:rPr>
                        <a:t>Attention</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algn="ctr" fontAlgn="ctr"/>
                      <a:r>
                        <a:rPr lang="en" sz="2000" b="1" dirty="0">
                          <a:solidFill>
                            <a:schemeClr val="bg1"/>
                          </a:solidFill>
                          <a:effectLst/>
                          <a:latin typeface="Lexend" pitchFamily="2" charset="0"/>
                          <a:ea typeface="+mj-ea"/>
                        </a:rPr>
                        <a:t>Self-Attention</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extLst>
                  <a:ext uri="{0D108BD9-81ED-4DB2-BD59-A6C34878D82A}">
                    <a16:rowId xmlns:a16="http://schemas.microsoft.com/office/drawing/2014/main" val="1194245025"/>
                  </a:ext>
                </a:extLst>
              </a:tr>
              <a:tr h="1028099">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​数据来源​</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a:solidFill>
                            <a:srgbClr val="1D1D1A"/>
                          </a:solidFill>
                          <a:effectLst/>
                          <a:latin typeface="Lexend" pitchFamily="2" charset="0"/>
                          <a:ea typeface="+mj-ea"/>
                        </a:rPr>
                        <a:t>Q</a:t>
                      </a:r>
                      <a:r>
                        <a:rPr lang="zh-CN" altLang="en-US" sz="1600" b="0" dirty="0">
                          <a:solidFill>
                            <a:srgbClr val="1D1D1A"/>
                          </a:solidFill>
                          <a:effectLst/>
                          <a:latin typeface="Lexend" pitchFamily="2" charset="0"/>
                          <a:ea typeface="+mj-ea"/>
                        </a:rPr>
                        <a:t> 与 </a:t>
                      </a:r>
                      <a:r>
                        <a:rPr lang="en" sz="1600" b="0" dirty="0">
                          <a:solidFill>
                            <a:srgbClr val="1D1D1A"/>
                          </a:solidFill>
                          <a:effectLst/>
                          <a:latin typeface="Lexend" pitchFamily="2" charset="0"/>
                          <a:ea typeface="+mj-ea"/>
                        </a:rPr>
                        <a:t>K/V</a:t>
                      </a:r>
                      <a:r>
                        <a:rPr lang="zh-CN" altLang="en-US" sz="1600" b="0" dirty="0">
                          <a:solidFill>
                            <a:srgbClr val="1D1D1A"/>
                          </a:solidFill>
                          <a:effectLst/>
                          <a:latin typeface="Lexend" pitchFamily="2" charset="0"/>
                          <a:ea typeface="+mj-ea"/>
                        </a:rPr>
                        <a:t> 通常不同源（如编码器与解码器）</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en" sz="1600" b="0" dirty="0">
                          <a:solidFill>
                            <a:srgbClr val="1D1D1A"/>
                          </a:solidFill>
                          <a:effectLst/>
                          <a:latin typeface="Lexend" pitchFamily="2" charset="0"/>
                          <a:ea typeface="+mj-ea"/>
                        </a:rPr>
                        <a:t>Q、K、V</a:t>
                      </a:r>
                      <a:r>
                        <a:rPr lang="zh-CN" altLang="en-US" sz="1600" b="0" dirty="0">
                          <a:solidFill>
                            <a:srgbClr val="1D1D1A"/>
                          </a:solidFill>
                          <a:effectLst/>
                          <a:latin typeface="Lexend" pitchFamily="2" charset="0"/>
                          <a:ea typeface="+mj-ea"/>
                        </a:rPr>
                        <a:t> 均来自同一输入序列</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225433127"/>
                  </a:ext>
                </a:extLst>
              </a:tr>
              <a:tr h="1028099">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​功能目标​</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zh-CN" altLang="en-US" sz="1600" b="0" dirty="0">
                          <a:solidFill>
                            <a:srgbClr val="1D1D1A"/>
                          </a:solidFill>
                          <a:effectLst/>
                          <a:latin typeface="Lexend" pitchFamily="2" charset="0"/>
                          <a:ea typeface="+mj-ea"/>
                        </a:rPr>
                        <a:t>跨序列关联（如翻译中源语言→目标语言）</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zh-CN" altLang="en-US" sz="1600" b="0" dirty="0">
                          <a:solidFill>
                            <a:srgbClr val="1D1D1A"/>
                          </a:solidFill>
                          <a:effectLst/>
                          <a:latin typeface="Lexend" pitchFamily="2" charset="0"/>
                          <a:ea typeface="+mj-ea"/>
                        </a:rPr>
                        <a:t>单序列内部依赖建模（如指代消解）</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364179601"/>
                  </a:ext>
                </a:extLst>
              </a:tr>
              <a:tr h="689662">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​复 杂 度​</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a:solidFill>
                            <a:srgbClr val="1D1D1A"/>
                          </a:solidFill>
                          <a:effectLst/>
                          <a:latin typeface="Lexend" pitchFamily="2" charset="0"/>
                          <a:ea typeface="+mj-ea"/>
                        </a:rPr>
                        <a:t>O(n*m)（</a:t>
                      </a:r>
                      <a:r>
                        <a:rPr lang="en" sz="1600" b="0" dirty="0" err="1">
                          <a:solidFill>
                            <a:srgbClr val="1D1D1A"/>
                          </a:solidFill>
                          <a:effectLst/>
                          <a:latin typeface="Lexend" pitchFamily="2" charset="0"/>
                          <a:ea typeface="+mj-ea"/>
                        </a:rPr>
                        <a:t>n、m</a:t>
                      </a:r>
                      <a:r>
                        <a:rPr lang="zh-CN" altLang="en-US" sz="1600" b="0" dirty="0">
                          <a:solidFill>
                            <a:srgbClr val="1D1D1A"/>
                          </a:solidFill>
                          <a:effectLst/>
                          <a:latin typeface="Lexend" pitchFamily="2" charset="0"/>
                          <a:ea typeface="+mj-ea"/>
                        </a:rPr>
                        <a:t>为两序列长度）</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en" sz="1600" b="0" dirty="0">
                          <a:solidFill>
                            <a:srgbClr val="1D1D1A"/>
                          </a:solidFill>
                          <a:effectLst/>
                          <a:latin typeface="Lexend" pitchFamily="2" charset="0"/>
                          <a:ea typeface="+mj-ea"/>
                        </a:rPr>
                        <a:t>O(n²)（</a:t>
                      </a:r>
                      <a:r>
                        <a:rPr lang="zh-CN" altLang="en-US" sz="1600" b="0" dirty="0">
                          <a:solidFill>
                            <a:srgbClr val="1D1D1A"/>
                          </a:solidFill>
                          <a:effectLst/>
                          <a:latin typeface="Lexend" pitchFamily="2" charset="0"/>
                          <a:ea typeface="+mj-ea"/>
                        </a:rPr>
                        <a:t>单序列长度</a:t>
                      </a:r>
                      <a:r>
                        <a:rPr lang="en" sz="1600" b="0" dirty="0">
                          <a:solidFill>
                            <a:srgbClr val="1D1D1A"/>
                          </a:solidFill>
                          <a:effectLst/>
                          <a:latin typeface="Lexend" pitchFamily="2" charset="0"/>
                          <a:ea typeface="+mj-ea"/>
                        </a:rPr>
                        <a:t>n）</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1119110"/>
                  </a:ext>
                </a:extLst>
              </a:tr>
              <a:tr h="689662">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​位置编码​</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zh-CN" altLang="en-US" sz="1600" b="0">
                          <a:solidFill>
                            <a:srgbClr val="1D1D1A"/>
                          </a:solidFill>
                          <a:effectLst/>
                          <a:latin typeface="Lexend" pitchFamily="2" charset="0"/>
                          <a:ea typeface="+mj-ea"/>
                        </a:rPr>
                        <a:t>需显式编码（如</a:t>
                      </a:r>
                      <a:r>
                        <a:rPr lang="en" sz="1600" b="0">
                          <a:solidFill>
                            <a:srgbClr val="1D1D1A"/>
                          </a:solidFill>
                          <a:effectLst/>
                          <a:latin typeface="Lexend" pitchFamily="2" charset="0"/>
                          <a:ea typeface="+mj-ea"/>
                        </a:rPr>
                        <a:t>RNN</a:t>
                      </a:r>
                      <a:r>
                        <a:rPr lang="zh-CN" altLang="en-US" sz="1600" b="0">
                          <a:solidFill>
                            <a:srgbClr val="1D1D1A"/>
                          </a:solidFill>
                          <a:effectLst/>
                          <a:latin typeface="Lexend" pitchFamily="2" charset="0"/>
                          <a:ea typeface="+mj-ea"/>
                        </a:rPr>
                        <a:t>隐藏状态）</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base"/>
                      <a:r>
                        <a:rPr lang="zh-CN" altLang="en-US" sz="1600" b="0" dirty="0">
                          <a:solidFill>
                            <a:srgbClr val="1D1D1A"/>
                          </a:solidFill>
                          <a:effectLst/>
                          <a:latin typeface="Lexend" pitchFamily="2" charset="0"/>
                          <a:ea typeface="+mj-ea"/>
                        </a:rPr>
                        <a:t>需额外位置编码（如</a:t>
                      </a:r>
                      <a:r>
                        <a:rPr lang="en" sz="1600" b="0" dirty="0">
                          <a:solidFill>
                            <a:srgbClr val="1D1D1A"/>
                          </a:solidFill>
                          <a:effectLst/>
                          <a:latin typeface="Lexend" pitchFamily="2" charset="0"/>
                          <a:ea typeface="+mj-ea"/>
                        </a:rPr>
                        <a:t>Sinusoidal/RoPE）</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74963321"/>
                  </a:ext>
                </a:extLst>
              </a:tr>
              <a:tr h="689662">
                <a:tc>
                  <a:txBody>
                    <a:bodyPr/>
                    <a:lstStyle/>
                    <a:p>
                      <a:pPr algn="ctr" fontAlgn="ctr"/>
                      <a:r>
                        <a:rPr lang="zh-CN" altLang="en-US" sz="1600" b="0" dirty="0">
                          <a:solidFill>
                            <a:srgbClr val="1D1D1A"/>
                          </a:solidFill>
                          <a:effectLst/>
                          <a:latin typeface="Lexend" pitchFamily="2" charset="0"/>
                          <a:ea typeface="+mj-ea"/>
                        </a:rPr>
                        <a:t>​</a:t>
                      </a:r>
                      <a:r>
                        <a:rPr lang="zh-CN" altLang="en-US" sz="1600" b="1" dirty="0">
                          <a:solidFill>
                            <a:srgbClr val="1D1D1A"/>
                          </a:solidFill>
                          <a:effectLst/>
                          <a:latin typeface="Lexend" pitchFamily="2" charset="0"/>
                          <a:ea typeface="+mj-ea"/>
                        </a:rPr>
                        <a:t>​典型场景​</a:t>
                      </a:r>
                      <a:r>
                        <a:rPr lang="zh-CN" altLang="en-US" sz="1600" b="0" dirty="0">
                          <a:solidFill>
                            <a:srgbClr val="1D1D1A"/>
                          </a:solidFill>
                          <a:effectLst/>
                          <a:latin typeface="Lexend" pitchFamily="2" charset="0"/>
                          <a:ea typeface="+mj-ea"/>
                        </a:rPr>
                        <a:t>​</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a:solidFill>
                            <a:srgbClr val="1D1D1A"/>
                          </a:solidFill>
                          <a:effectLst/>
                          <a:latin typeface="Lexend" pitchFamily="2" charset="0"/>
                          <a:ea typeface="+mj-ea"/>
                        </a:rPr>
                        <a:t>Seq2Seq</a:t>
                      </a:r>
                      <a:r>
                        <a:rPr lang="zh-CN" altLang="en-US" sz="1600" b="0" dirty="0">
                          <a:solidFill>
                            <a:srgbClr val="1D1D1A"/>
                          </a:solidFill>
                          <a:effectLst/>
                          <a:latin typeface="Lexend" pitchFamily="2" charset="0"/>
                          <a:ea typeface="+mj-ea"/>
                        </a:rPr>
                        <a:t> 模型、跨模态任务</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ctr" fontAlgn="ctr"/>
                      <a:r>
                        <a:rPr lang="en" sz="1600" b="0" dirty="0" err="1">
                          <a:solidFill>
                            <a:srgbClr val="1D1D1A"/>
                          </a:solidFill>
                          <a:effectLst/>
                          <a:latin typeface="Lexend" pitchFamily="2" charset="0"/>
                          <a:ea typeface="+mj-ea"/>
                        </a:rPr>
                        <a:t>Transformer、BERT</a:t>
                      </a:r>
                      <a:r>
                        <a:rPr lang="zh-CN" altLang="en-US" sz="1600" b="0" dirty="0">
                          <a:solidFill>
                            <a:srgbClr val="1D1D1A"/>
                          </a:solidFill>
                          <a:effectLst/>
                          <a:latin typeface="Lexend" pitchFamily="2" charset="0"/>
                          <a:ea typeface="+mj-ea"/>
                        </a:rPr>
                        <a:t> 等单模态模型</a:t>
                      </a:r>
                    </a:p>
                  </a:txBody>
                  <a:tcPr marL="126526" marR="126526" marT="94895" marB="9489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872791140"/>
                  </a:ext>
                </a:extLst>
              </a:tr>
            </a:tbl>
          </a:graphicData>
        </a:graphic>
      </p:graphicFrame>
    </p:spTree>
    <p:extLst>
      <p:ext uri="{BB962C8B-B14F-4D97-AF65-F5344CB8AC3E}">
        <p14:creationId xmlns:p14="http://schemas.microsoft.com/office/powerpoint/2010/main" val="4209839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DB7F7A-E682-83D8-416D-B3C0859DD3A5}"/>
              </a:ext>
            </a:extLst>
          </p:cNvPr>
          <p:cNvSpPr>
            <a:spLocks noGrp="1"/>
          </p:cNvSpPr>
          <p:nvPr>
            <p:ph type="title"/>
          </p:nvPr>
        </p:nvSpPr>
        <p:spPr/>
        <p:txBody>
          <a:bodyPr/>
          <a:lstStyle/>
          <a:p>
            <a:r>
              <a:rPr lang="zh-CN" altLang="en-US" dirty="0"/>
              <a:t>网上的不同版本</a:t>
            </a:r>
            <a:r>
              <a:rPr lang="en-US" altLang="zh-CN" dirty="0"/>
              <a:t>——</a:t>
            </a:r>
            <a:r>
              <a:rPr lang="zh-CN" altLang="en-US" dirty="0"/>
              <a:t>李宏毅</a:t>
            </a:r>
          </a:p>
        </p:txBody>
      </p:sp>
      <p:sp>
        <p:nvSpPr>
          <p:cNvPr id="5" name="内容占位符 4">
            <a:extLst>
              <a:ext uri="{FF2B5EF4-FFF2-40B4-BE49-F238E27FC236}">
                <a16:creationId xmlns:a16="http://schemas.microsoft.com/office/drawing/2014/main" id="{28CB5A45-22F1-3317-BBE4-B7E434FB1588}"/>
              </a:ext>
            </a:extLst>
          </p:cNvPr>
          <p:cNvSpPr>
            <a:spLocks noGrp="1"/>
          </p:cNvSpPr>
          <p:nvPr>
            <p:ph sz="half" idx="1"/>
          </p:nvPr>
        </p:nvSpPr>
        <p:spPr/>
        <p:txBody>
          <a:bodyPr/>
          <a:lstStyle/>
          <a:p>
            <a:endParaRPr lang="zh-CN" altLang="en-US"/>
          </a:p>
        </p:txBody>
      </p:sp>
      <p:pic>
        <p:nvPicPr>
          <p:cNvPr id="12290" name="Picture 2">
            <a:extLst>
              <a:ext uri="{FF2B5EF4-FFF2-40B4-BE49-F238E27FC236}">
                <a16:creationId xmlns:a16="http://schemas.microsoft.com/office/drawing/2014/main" id="{393F790A-1CF6-6274-9A8F-E68DE0C92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495" y="1111979"/>
            <a:ext cx="7061771" cy="529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46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DB7F7A-E682-83D8-416D-B3C0859DD3A5}"/>
              </a:ext>
            </a:extLst>
          </p:cNvPr>
          <p:cNvSpPr>
            <a:spLocks noGrp="1"/>
          </p:cNvSpPr>
          <p:nvPr>
            <p:ph type="title"/>
          </p:nvPr>
        </p:nvSpPr>
        <p:spPr/>
        <p:txBody>
          <a:bodyPr/>
          <a:lstStyle/>
          <a:p>
            <a:r>
              <a:rPr lang="zh-CN" altLang="en-US" dirty="0"/>
              <a:t>网上的不同版本</a:t>
            </a:r>
            <a:r>
              <a:rPr lang="en-US" altLang="zh-CN" dirty="0"/>
              <a:t>——</a:t>
            </a:r>
            <a:r>
              <a:rPr lang="zh-CN" altLang="en-US" dirty="0"/>
              <a:t>李宏毅</a:t>
            </a:r>
          </a:p>
        </p:txBody>
      </p:sp>
      <p:pic>
        <p:nvPicPr>
          <p:cNvPr id="13314" name="Picture 2" descr="How The Self-attention Layer Works in Transformer Model?">
            <a:extLst>
              <a:ext uri="{FF2B5EF4-FFF2-40B4-BE49-F238E27FC236}">
                <a16:creationId xmlns:a16="http://schemas.microsoft.com/office/drawing/2014/main" id="{045067E4-A7A0-B676-A371-043732438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237" y="1365249"/>
            <a:ext cx="9312942" cy="496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42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fontScale="92500"/>
          </a:bodyPr>
          <a:lstStyle/>
          <a:p>
            <a:r>
              <a:rPr lang="en-US" altLang="zh-CN" dirty="0"/>
              <a:t>Multi-Head</a:t>
            </a:r>
            <a:r>
              <a:rPr lang="zh-CN" altLang="en-US" dirty="0"/>
              <a:t> </a:t>
            </a:r>
            <a:r>
              <a:rPr lang="en-US" altLang="zh-CN" dirty="0"/>
              <a:t>Self</a:t>
            </a:r>
            <a:r>
              <a:rPr lang="zh-CN" altLang="en-US" dirty="0"/>
              <a:t> </a:t>
            </a:r>
            <a:r>
              <a:rPr lang="en-US" altLang="zh-CN" dirty="0"/>
              <a:t>Attention</a:t>
            </a:r>
            <a:r>
              <a:rPr lang="zh-CN" altLang="en-US" dirty="0"/>
              <a:t>（</a:t>
            </a:r>
            <a:r>
              <a:rPr lang="en-US" altLang="zh-CN" dirty="0"/>
              <a:t>MHA</a:t>
            </a:r>
            <a:r>
              <a:rPr lang="zh-CN" altLang="en-US" dirty="0"/>
              <a:t>）</a:t>
            </a:r>
          </a:p>
        </p:txBody>
      </p:sp>
    </p:spTree>
    <p:extLst>
      <p:ext uri="{BB962C8B-B14F-4D97-AF65-F5344CB8AC3E}">
        <p14:creationId xmlns:p14="http://schemas.microsoft.com/office/powerpoint/2010/main" val="3495490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6E6CBF8-C45D-F2A9-771B-71ACC73123A1}"/>
              </a:ext>
            </a:extLst>
          </p:cNvPr>
          <p:cNvSpPr>
            <a:spLocks noGrp="1"/>
          </p:cNvSpPr>
          <p:nvPr>
            <p:ph type="title"/>
          </p:nvPr>
        </p:nvSpPr>
        <p:spPr/>
        <p:txBody>
          <a:bodyPr/>
          <a:lstStyle/>
          <a:p>
            <a:r>
              <a:rPr lang="en-US" altLang="zh-CN" dirty="0"/>
              <a:t>Multi-Head</a:t>
            </a:r>
            <a:r>
              <a:rPr lang="zh-CN" altLang="en-US" dirty="0"/>
              <a:t> </a:t>
            </a:r>
            <a:r>
              <a:rPr lang="en-US" altLang="zh-CN" dirty="0"/>
              <a:t>Self</a:t>
            </a:r>
            <a:r>
              <a:rPr lang="zh-CN" altLang="en-US" dirty="0"/>
              <a:t> </a:t>
            </a:r>
            <a:r>
              <a:rPr lang="en-US" altLang="zh-CN" dirty="0"/>
              <a:t>Attention</a:t>
            </a:r>
            <a:endParaRPr lang="zh-CN" altLang="en-US" dirty="0"/>
          </a:p>
        </p:txBody>
      </p:sp>
      <p:pic>
        <p:nvPicPr>
          <p:cNvPr id="2" name="Picture 2" descr="A step-by-step breakdown of self attention | by fishingalone | Medium">
            <a:extLst>
              <a:ext uri="{FF2B5EF4-FFF2-40B4-BE49-F238E27FC236}">
                <a16:creationId xmlns:a16="http://schemas.microsoft.com/office/drawing/2014/main" id="{1E18F9BD-36E8-1C90-3227-66F8D4A0A0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266" r="-1032" b="3428"/>
          <a:stretch/>
        </p:blipFill>
        <p:spPr bwMode="auto">
          <a:xfrm>
            <a:off x="2109089" y="1371987"/>
            <a:ext cx="7978583" cy="4963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490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EAF207-41CB-7C6B-F284-5DA3117C75AF}"/>
              </a:ext>
            </a:extLst>
          </p:cNvPr>
          <p:cNvSpPr>
            <a:spLocks noGrp="1"/>
          </p:cNvSpPr>
          <p:nvPr>
            <p:ph type="title"/>
          </p:nvPr>
        </p:nvSpPr>
        <p:spPr>
          <a:xfrm>
            <a:off x="623635" y="522789"/>
            <a:ext cx="10963473" cy="589190"/>
          </a:xfrm>
        </p:spPr>
        <p:txBody>
          <a:bodyPr/>
          <a:lstStyle/>
          <a:p>
            <a:r>
              <a:rPr lang="en" altLang="zh-CN" dirty="0"/>
              <a:t>Multi-Head Self Attention</a:t>
            </a:r>
            <a:endParaRPr lang="zh-CN" altLang="en-US" dirty="0"/>
          </a:p>
        </p:txBody>
      </p:sp>
      <p:sp>
        <p:nvSpPr>
          <p:cNvPr id="5" name="内容占位符 4">
            <a:extLst>
              <a:ext uri="{FF2B5EF4-FFF2-40B4-BE49-F238E27FC236}">
                <a16:creationId xmlns:a16="http://schemas.microsoft.com/office/drawing/2014/main" id="{8C38FA96-8CB2-E68A-33F8-BECE0F5AD1A1}"/>
              </a:ext>
            </a:extLst>
          </p:cNvPr>
          <p:cNvSpPr>
            <a:spLocks noGrp="1"/>
          </p:cNvSpPr>
          <p:nvPr>
            <p:ph sz="half" idx="1"/>
          </p:nvPr>
        </p:nvSpPr>
        <p:spPr>
          <a:xfrm>
            <a:off x="623635" y="1246909"/>
            <a:ext cx="10963473" cy="5108171"/>
          </a:xfrm>
        </p:spPr>
        <p:txBody>
          <a:bodyPr/>
          <a:lstStyle/>
          <a:p>
            <a:r>
              <a:rPr lang="zh-CN" altLang="en-US" dirty="0"/>
              <a:t>多头自注意力是</a:t>
            </a:r>
            <a:r>
              <a:rPr lang="en" altLang="zh-CN" dirty="0"/>
              <a:t>Self Attention</a:t>
            </a:r>
            <a:r>
              <a:rPr lang="zh-CN" altLang="en-US" dirty="0"/>
              <a:t>的扩展，通过并行运行多个独立的注意力头（</a:t>
            </a:r>
            <a:r>
              <a:rPr lang="en" altLang="zh-CN" dirty="0"/>
              <a:t>Heads</a:t>
            </a:r>
            <a:r>
              <a:rPr lang="zh-CN" altLang="en" dirty="0"/>
              <a:t>），</a:t>
            </a:r>
            <a:r>
              <a:rPr lang="zh-CN" altLang="en-US" dirty="0"/>
              <a:t>分别关注输入的不同特征子空间，最后将结果拼接并通过线性层融合。公式如下：</a:t>
            </a:r>
            <a:br>
              <a:rPr lang="zh-CN" altLang="en-US" dirty="0"/>
            </a:br>
            <a:endParaRPr lang="en-US" altLang="zh-CN" dirty="0"/>
          </a:p>
          <a:p>
            <a:endParaRPr lang="en-US" altLang="zh-CN" dirty="0"/>
          </a:p>
          <a:p>
            <a:endParaRPr lang="en-US" altLang="zh-CN" dirty="0"/>
          </a:p>
          <a:p>
            <a:r>
              <a:rPr lang="zh-CN" altLang="en-US" dirty="0"/>
              <a:t>其中每个头的计算为：</a:t>
            </a:r>
          </a:p>
        </p:txBody>
      </p:sp>
      <p:pic>
        <p:nvPicPr>
          <p:cNvPr id="6" name="图片 5">
            <a:extLst>
              <a:ext uri="{FF2B5EF4-FFF2-40B4-BE49-F238E27FC236}">
                <a16:creationId xmlns:a16="http://schemas.microsoft.com/office/drawing/2014/main" id="{D932D7BB-1D64-B1D8-B4E1-19617CDA568E}"/>
              </a:ext>
            </a:extLst>
          </p:cNvPr>
          <p:cNvPicPr>
            <a:picLocks noChangeAspect="1"/>
          </p:cNvPicPr>
          <p:nvPr/>
        </p:nvPicPr>
        <p:blipFill>
          <a:blip r:embed="rId2"/>
          <a:stretch>
            <a:fillRect/>
          </a:stretch>
        </p:blipFill>
        <p:spPr>
          <a:xfrm>
            <a:off x="1592518" y="2496905"/>
            <a:ext cx="9011723" cy="667535"/>
          </a:xfrm>
          <a:prstGeom prst="rect">
            <a:avLst/>
          </a:prstGeom>
        </p:spPr>
      </p:pic>
      <p:pic>
        <p:nvPicPr>
          <p:cNvPr id="7" name="图片 6">
            <a:extLst>
              <a:ext uri="{FF2B5EF4-FFF2-40B4-BE49-F238E27FC236}">
                <a16:creationId xmlns:a16="http://schemas.microsoft.com/office/drawing/2014/main" id="{0B8FFD9B-04E4-4165-5189-7DEF0583D733}"/>
              </a:ext>
            </a:extLst>
          </p:cNvPr>
          <p:cNvPicPr>
            <a:picLocks noChangeAspect="1"/>
          </p:cNvPicPr>
          <p:nvPr/>
        </p:nvPicPr>
        <p:blipFill>
          <a:blip r:embed="rId3"/>
          <a:stretch>
            <a:fillRect/>
          </a:stretch>
        </p:blipFill>
        <p:spPr>
          <a:xfrm>
            <a:off x="3061099" y="4541461"/>
            <a:ext cx="6074559" cy="667534"/>
          </a:xfrm>
          <a:prstGeom prst="rect">
            <a:avLst/>
          </a:prstGeom>
        </p:spPr>
      </p:pic>
    </p:spTree>
    <p:extLst>
      <p:ext uri="{BB962C8B-B14F-4D97-AF65-F5344CB8AC3E}">
        <p14:creationId xmlns:p14="http://schemas.microsoft.com/office/powerpoint/2010/main" val="2909524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A409584-F097-3308-10CC-987888F5F9E2}"/>
              </a:ext>
            </a:extLst>
          </p:cNvPr>
          <p:cNvSpPr>
            <a:spLocks noGrp="1"/>
          </p:cNvSpPr>
          <p:nvPr>
            <p:ph type="title"/>
          </p:nvPr>
        </p:nvSpPr>
        <p:spPr/>
        <p:txBody>
          <a:bodyPr/>
          <a:lstStyle/>
          <a:p>
            <a:r>
              <a:rPr lang="en-US" altLang="zh-CN" dirty="0"/>
              <a:t>Multi-Head</a:t>
            </a:r>
            <a:r>
              <a:rPr lang="zh-CN" altLang="en-US" dirty="0"/>
              <a:t> </a:t>
            </a:r>
            <a:r>
              <a:rPr lang="en-US" altLang="zh-CN" dirty="0"/>
              <a:t>Self</a:t>
            </a:r>
            <a:r>
              <a:rPr lang="zh-CN" altLang="en-US" dirty="0"/>
              <a:t> </a:t>
            </a:r>
            <a:r>
              <a:rPr lang="en-US" altLang="zh-CN" dirty="0"/>
              <a:t>Attention</a:t>
            </a:r>
            <a:endParaRPr lang="zh-CN" altLang="en-US" dirty="0"/>
          </a:p>
        </p:txBody>
      </p:sp>
      <mc:AlternateContent xmlns:mc="http://schemas.openxmlformats.org/markup-compatibility/2006" xmlns:a14="http://schemas.microsoft.com/office/drawing/2010/main">
        <mc:Choice Requires="a14">
          <p:graphicFrame>
            <p:nvGraphicFramePr>
              <p:cNvPr id="4" name="内容占位符 3">
                <a:extLst>
                  <a:ext uri="{FF2B5EF4-FFF2-40B4-BE49-F238E27FC236}">
                    <a16:creationId xmlns:a16="http://schemas.microsoft.com/office/drawing/2014/main" id="{15E63977-CE5C-E921-AB21-8B3F3634A06A}"/>
                  </a:ext>
                </a:extLst>
              </p:cNvPr>
              <p:cNvGraphicFramePr>
                <a:graphicFrameLocks noGrp="1"/>
              </p:cNvGraphicFramePr>
              <p:nvPr>
                <p:ph sz="half" idx="1"/>
                <p:extLst>
                  <p:ext uri="{D42A27DB-BD31-4B8C-83A1-F6EECF244321}">
                    <p14:modId xmlns:p14="http://schemas.microsoft.com/office/powerpoint/2010/main" val="259758720"/>
                  </p:ext>
                </p:extLst>
              </p:nvPr>
            </p:nvGraphicFramePr>
            <p:xfrm>
              <a:off x="623888" y="1246187"/>
              <a:ext cx="10963275" cy="5089023"/>
            </p:xfrm>
            <a:graphic>
              <a:graphicData uri="http://schemas.openxmlformats.org/drawingml/2006/table">
                <a:tbl>
                  <a:tblPr/>
                  <a:tblGrid>
                    <a:gridCol w="2047393">
                      <a:extLst>
                        <a:ext uri="{9D8B030D-6E8A-4147-A177-3AD203B41FA5}">
                          <a16:colId xmlns:a16="http://schemas.microsoft.com/office/drawing/2014/main" val="3334200641"/>
                        </a:ext>
                      </a:extLst>
                    </a:gridCol>
                    <a:gridCol w="4017195">
                      <a:extLst>
                        <a:ext uri="{9D8B030D-6E8A-4147-A177-3AD203B41FA5}">
                          <a16:colId xmlns:a16="http://schemas.microsoft.com/office/drawing/2014/main" val="2232617859"/>
                        </a:ext>
                      </a:extLst>
                    </a:gridCol>
                    <a:gridCol w="4898687">
                      <a:extLst>
                        <a:ext uri="{9D8B030D-6E8A-4147-A177-3AD203B41FA5}">
                          <a16:colId xmlns:a16="http://schemas.microsoft.com/office/drawing/2014/main" val="1091569797"/>
                        </a:ext>
                      </a:extLst>
                    </a:gridCol>
                  </a:tblGrid>
                  <a:tr h="619948">
                    <a:tc>
                      <a:txBody>
                        <a:bodyPr/>
                        <a:lstStyle/>
                        <a:p>
                          <a:pPr algn="ctr"/>
                          <a:r>
                            <a:rPr lang="zh-CN" altLang="en-US" sz="1800" b="1" dirty="0">
                              <a:solidFill>
                                <a:schemeClr val="bg1"/>
                              </a:solidFill>
                              <a:effectLst/>
                              <a:latin typeface="Lexend" pitchFamily="2" charset="0"/>
                              <a:ea typeface="+mj-ea"/>
                            </a:rPr>
                            <a:t>维度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Multi-Head 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extLst>
                      <a:ext uri="{0D108BD9-81ED-4DB2-BD59-A6C34878D82A}">
                        <a16:rowId xmlns:a16="http://schemas.microsoft.com/office/drawing/2014/main" val="901558396"/>
                      </a:ext>
                    </a:extLst>
                  </a:tr>
                  <a:tr h="551065">
                    <a:tc>
                      <a:txBody>
                        <a:bodyPr/>
                        <a:lstStyle/>
                        <a:p>
                          <a:pPr algn="ctr"/>
                          <a:r>
                            <a:rPr lang="zh-CN" altLang="en-US" sz="1600" b="1" dirty="0">
                              <a:solidFill>
                                <a:srgbClr val="1D1D1A"/>
                              </a:solidFill>
                              <a:effectLst/>
                              <a:latin typeface="Lexend" pitchFamily="2" charset="0"/>
                              <a:ea typeface="+mj-ea"/>
                            </a:rPr>
                            <a:t>注意力头数</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单头（</a:t>
                          </a:r>
                          <a:r>
                            <a:rPr lang="en" sz="1600" b="0" kern="1200" dirty="0">
                              <a:solidFill>
                                <a:srgbClr val="1D1D1A"/>
                              </a:solidFill>
                              <a:effectLst/>
                              <a:latin typeface="Lexend" pitchFamily="2" charset="0"/>
                              <a:ea typeface="+mj-ea"/>
                              <a:cs typeface="+mn-cs"/>
                            </a:rPr>
                            <a:t>Single Head）</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a:solidFill>
                                <a:srgbClr val="1D1D1A"/>
                              </a:solidFill>
                              <a:effectLst/>
                              <a:latin typeface="Lexend" pitchFamily="2" charset="0"/>
                              <a:ea typeface="+mj-ea"/>
                              <a:cs typeface="+mn-cs"/>
                            </a:rPr>
                            <a:t>多头（</a:t>
                          </a:r>
                          <a:r>
                            <a:rPr lang="en" sz="1600" b="0" kern="1200">
                              <a:solidFill>
                                <a:srgbClr val="1D1D1A"/>
                              </a:solidFill>
                              <a:effectLst/>
                              <a:latin typeface="Lexend" pitchFamily="2" charset="0"/>
                              <a:ea typeface="+mj-ea"/>
                              <a:cs typeface="+mn-cs"/>
                            </a:rPr>
                            <a:t>Multiple Heads，</a:t>
                          </a:r>
                          <a:r>
                            <a:rPr lang="zh-CN" altLang="en-US" sz="1600" b="0" kern="1200">
                              <a:solidFill>
                                <a:srgbClr val="1D1D1A"/>
                              </a:solidFill>
                              <a:effectLst/>
                              <a:latin typeface="Lexend" pitchFamily="2" charset="0"/>
                              <a:ea typeface="+mj-ea"/>
                              <a:cs typeface="+mn-cs"/>
                            </a:rPr>
                            <a:t>如</a:t>
                          </a:r>
                          <a:r>
                            <a:rPr lang="en-US" altLang="zh-CN" sz="1600" b="0" kern="1200">
                              <a:solidFill>
                                <a:srgbClr val="1D1D1A"/>
                              </a:solidFill>
                              <a:effectLst/>
                              <a:latin typeface="Lexend" pitchFamily="2" charset="0"/>
                              <a:ea typeface="+mj-ea"/>
                              <a:cs typeface="+mn-cs"/>
                            </a:rPr>
                            <a:t>8</a:t>
                          </a:r>
                          <a:r>
                            <a:rPr lang="zh-CN" altLang="en-US" sz="1600" b="0" kern="1200">
                              <a:solidFill>
                                <a:srgbClr val="1D1D1A"/>
                              </a:solidFill>
                              <a:effectLst/>
                              <a:latin typeface="Lexend" pitchFamily="2" charset="0"/>
                              <a:ea typeface="+mj-ea"/>
                              <a:cs typeface="+mn-cs"/>
                            </a:rPr>
                            <a:t>或</a:t>
                          </a:r>
                          <a:r>
                            <a:rPr lang="en-US" altLang="zh-CN" sz="1600" b="0" kern="1200">
                              <a:solidFill>
                                <a:srgbClr val="1D1D1A"/>
                              </a:solidFill>
                              <a:effectLst/>
                              <a:latin typeface="Lexend" pitchFamily="2" charset="0"/>
                              <a:ea typeface="+mj-ea"/>
                              <a:cs typeface="+mn-cs"/>
                            </a:rPr>
                            <a:t>16</a:t>
                          </a:r>
                          <a:r>
                            <a:rPr lang="zh-CN" altLang="en-US" sz="1600" b="0" kern="1200">
                              <a:solidFill>
                                <a:srgbClr val="1D1D1A"/>
                              </a:solidFill>
                              <a:effectLst/>
                              <a:latin typeface="Lexend" pitchFamily="2" charset="0"/>
                              <a:ea typeface="+mj-ea"/>
                              <a:cs typeface="+mn-cs"/>
                            </a:rPr>
                            <a:t>）</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638811506"/>
                      </a:ext>
                    </a:extLst>
                  </a:tr>
                  <a:tr h="551065">
                    <a:tc>
                      <a:txBody>
                        <a:bodyPr/>
                        <a:lstStyle/>
                        <a:p>
                          <a:pPr algn="ctr"/>
                          <a:r>
                            <a:rPr lang="zh-CN" altLang="en-US" sz="1600" b="1" dirty="0">
                              <a:solidFill>
                                <a:srgbClr val="1D1D1A"/>
                              </a:solidFill>
                              <a:effectLst/>
                              <a:latin typeface="Lexend" pitchFamily="2" charset="0"/>
                              <a:ea typeface="+mj-ea"/>
                            </a:rPr>
                            <a:t>参数共享</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所有位置共享同一组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r>
                            <a:rPr lang="zh-CN" altLang="en-US" sz="1600" b="0" kern="1200" dirty="0">
                              <a:solidFill>
                                <a:srgbClr val="1D1D1A"/>
                              </a:solidFill>
                              <a:effectLst/>
                              <a:latin typeface="Lexend" pitchFamily="2" charset="0"/>
                              <a:ea typeface="+mj-ea"/>
                              <a:cs typeface="+mn-cs"/>
                            </a:rPr>
                            <a:t>每个头拥有独立的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429800159"/>
                      </a:ext>
                    </a:extLst>
                  </a:tr>
                  <a:tr h="611620">
                    <a:tc>
                      <a:txBody>
                        <a:bodyPr/>
                        <a:lstStyle/>
                        <a:p>
                          <a:pPr algn="ctr"/>
                          <a:r>
                            <a:rPr lang="zh-CN" altLang="en-US" sz="1600" b="1" dirty="0">
                              <a:solidFill>
                                <a:srgbClr val="1D1D1A"/>
                              </a:solidFill>
                              <a:effectLst/>
                              <a:latin typeface="Lexend" pitchFamily="2" charset="0"/>
                              <a:ea typeface="+mj-ea"/>
                            </a:rPr>
                            <a:t>特征捕获</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仅能捕捉单一维度的特征（如语法或语义）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可同时捕捉多维度特征（如语法、语义、位置等）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26752573"/>
                      </a:ext>
                    </a:extLst>
                  </a:tr>
                  <a:tr h="1102130">
                    <a:tc>
                      <a:txBody>
                        <a:bodyPr/>
                        <a:lstStyle/>
                        <a:p>
                          <a:pPr algn="ctr"/>
                          <a:r>
                            <a:rPr lang="zh-CN" altLang="en-US" sz="1600" b="1" dirty="0">
                              <a:solidFill>
                                <a:srgbClr val="1D1D1A"/>
                              </a:solidFill>
                              <a:effectLst/>
                              <a:latin typeface="Lexend" pitchFamily="2" charset="0"/>
                              <a:ea typeface="+mj-ea"/>
                            </a:rPr>
                            <a:t>计算复杂度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14:m>
                            <m:oMath xmlns:m="http://schemas.openxmlformats.org/officeDocument/2006/math">
                              <m:r>
                                <a:rPr lang="en" sz="1600" b="0" kern="1200" dirty="0" smtClean="0">
                                  <a:solidFill>
                                    <a:srgbClr val="1D1D1A"/>
                                  </a:solidFill>
                                  <a:effectLst/>
                                  <a:latin typeface="Cambria Math" panose="02040503050406030204" pitchFamily="18" charset="0"/>
                                  <a:ea typeface="+mj-ea"/>
                                  <a:cs typeface="+mn-cs"/>
                                </a:rPr>
                                <m:t>𝑂</m:t>
                              </m:r>
                              <m:r>
                                <a:rPr lang="en" sz="1600" b="0" kern="1200" dirty="0" smtClean="0">
                                  <a:solidFill>
                                    <a:srgbClr val="1D1D1A"/>
                                  </a:solidFill>
                                  <a:effectLst/>
                                  <a:latin typeface="Cambria Math" panose="02040503050406030204" pitchFamily="18" charset="0"/>
                                  <a:ea typeface="+mj-ea"/>
                                  <a:cs typeface="+mn-cs"/>
                                </a:rPr>
                                <m:t>(</m:t>
                              </m:r>
                              <m:sSup>
                                <m:sSupPr>
                                  <m:ctrlPr>
                                    <a:rPr lang="en" altLang="zh-CN" sz="1600" b="0" i="1" kern="1200" dirty="0" smtClean="0">
                                      <a:solidFill>
                                        <a:srgbClr val="1D1D1A"/>
                                      </a:solidFill>
                                      <a:effectLst/>
                                      <a:latin typeface="Cambria Math" panose="02040503050406030204" pitchFamily="18" charset="0"/>
                                      <a:ea typeface="+mj-ea"/>
                                      <a:cs typeface="+mn-cs"/>
                                    </a:rPr>
                                  </m:ctrlPr>
                                </m:sSupPr>
                                <m:e>
                                  <m:r>
                                    <a:rPr lang="en-US" altLang="zh-CN" sz="1600" b="0" kern="1200" dirty="0" smtClean="0">
                                      <a:solidFill>
                                        <a:srgbClr val="1D1D1A"/>
                                      </a:solidFill>
                                      <a:effectLst/>
                                      <a:latin typeface="Cambria Math" panose="02040503050406030204" pitchFamily="18" charset="0"/>
                                      <a:ea typeface="+mj-ea"/>
                                      <a:cs typeface="+mn-cs"/>
                                    </a:rPr>
                                    <m:t>𝑛</m:t>
                                  </m:r>
                                </m:e>
                                <m:sup>
                                  <m:r>
                                    <a:rPr lang="en-US" altLang="zh-CN" sz="1600" b="0" kern="1200" dirty="0" smtClean="0">
                                      <a:solidFill>
                                        <a:srgbClr val="1D1D1A"/>
                                      </a:solidFill>
                                      <a:effectLst/>
                                      <a:latin typeface="Cambria Math" panose="02040503050406030204" pitchFamily="18" charset="0"/>
                                      <a:ea typeface="+mj-ea"/>
                                      <a:cs typeface="+mn-cs"/>
                                    </a:rPr>
                                    <m:t>2</m:t>
                                  </m:r>
                                </m:sup>
                              </m:sSup>
                              <m:r>
                                <a:rPr lang="en" sz="1600" b="0" kern="1200" dirty="0" smtClean="0">
                                  <a:solidFill>
                                    <a:srgbClr val="1D1D1A"/>
                                  </a:solidFill>
                                  <a:effectLst/>
                                  <a:latin typeface="Cambria Math" panose="02040503050406030204" pitchFamily="18" charset="0"/>
                                  <a:ea typeface="+mj-ea"/>
                                  <a:cs typeface="+mn-cs"/>
                                </a:rPr>
                                <m:t>)</m:t>
                              </m:r>
                            </m:oMath>
                          </a14:m>
                          <a:r>
                            <a:rPr lang="en" sz="1600" b="0" kern="1200" dirty="0">
                              <a:solidFill>
                                <a:srgbClr val="1D1D1A"/>
                              </a:solidFill>
                              <a:effectLst/>
                              <a:latin typeface="Lexend" pitchFamily="2" charset="0"/>
                              <a:ea typeface="+mj-ea"/>
                              <a:cs typeface="+mn-cs"/>
                            </a:rPr>
                            <a:t> （n</a:t>
                          </a:r>
                          <a:r>
                            <a:rPr lang="zh-CN" altLang="en-US" sz="1600" b="0" kern="1200" dirty="0">
                              <a:solidFill>
                                <a:srgbClr val="1D1D1A"/>
                              </a:solidFill>
                              <a:effectLst/>
                              <a:latin typeface="Lexend" pitchFamily="2" charset="0"/>
                              <a:ea typeface="+mj-ea"/>
                              <a:cs typeface="+mn-cs"/>
                            </a:rPr>
                            <a:t>为序列长度）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14:m>
                            <m:oMath xmlns:m="http://schemas.openxmlformats.org/officeDocument/2006/math">
                              <m:r>
                                <a:rPr lang="en" altLang="zh-CN" sz="1600" b="0" kern="1200" dirty="0" smtClean="0">
                                  <a:solidFill>
                                    <a:srgbClr val="1D1D1A"/>
                                  </a:solidFill>
                                  <a:effectLst/>
                                  <a:latin typeface="Cambria Math" panose="02040503050406030204" pitchFamily="18" charset="0"/>
                                  <a:ea typeface="+mj-ea"/>
                                  <a:cs typeface="+mn-cs"/>
                                </a:rPr>
                                <m:t>𝑂</m:t>
                              </m:r>
                              <m:r>
                                <a:rPr lang="en" altLang="zh-CN" sz="1600" b="0" kern="1200" dirty="0" smtClean="0">
                                  <a:solidFill>
                                    <a:srgbClr val="1D1D1A"/>
                                  </a:solidFill>
                                  <a:effectLst/>
                                  <a:latin typeface="Cambria Math" panose="02040503050406030204" pitchFamily="18" charset="0"/>
                                  <a:ea typeface="+mj-ea"/>
                                  <a:cs typeface="+mn-cs"/>
                                </a:rPr>
                                <m:t>(</m:t>
                              </m:r>
                              <m:r>
                                <a:rPr lang="en-US" altLang="zh-CN" sz="1600" b="0" kern="1200" dirty="0" smtClean="0">
                                  <a:solidFill>
                                    <a:srgbClr val="1D1D1A"/>
                                  </a:solidFill>
                                  <a:effectLst/>
                                  <a:latin typeface="Cambria Math" panose="02040503050406030204" pitchFamily="18" charset="0"/>
                                  <a:ea typeface="+mj-ea"/>
                                  <a:cs typeface="+mn-cs"/>
                                </a:rPr>
                                <m:t>h</m:t>
                              </m:r>
                              <m:r>
                                <a:rPr lang="en-US" altLang="zh-CN" sz="1600" b="0" kern="1200" dirty="0" smtClean="0">
                                  <a:solidFill>
                                    <a:srgbClr val="1D1D1A"/>
                                  </a:solidFill>
                                  <a:effectLst/>
                                  <a:latin typeface="Cambria Math" panose="02040503050406030204" pitchFamily="18" charset="0"/>
                                  <a:ea typeface="+mj-ea"/>
                                  <a:cs typeface="+mn-cs"/>
                                </a:rPr>
                                <m:t>∙</m:t>
                              </m:r>
                              <m:sSup>
                                <m:sSupPr>
                                  <m:ctrlPr>
                                    <a:rPr lang="en" altLang="zh-CN" sz="1600" b="0" i="1" kern="1200" dirty="0" smtClean="0">
                                      <a:solidFill>
                                        <a:srgbClr val="1D1D1A"/>
                                      </a:solidFill>
                                      <a:effectLst/>
                                      <a:latin typeface="Cambria Math" panose="02040503050406030204" pitchFamily="18" charset="0"/>
                                      <a:ea typeface="+mj-ea"/>
                                      <a:cs typeface="+mn-cs"/>
                                    </a:rPr>
                                  </m:ctrlPr>
                                </m:sSupPr>
                                <m:e>
                                  <m:r>
                                    <a:rPr lang="en-US" altLang="zh-CN" sz="1600" b="0" kern="1200" dirty="0" smtClean="0">
                                      <a:solidFill>
                                        <a:srgbClr val="1D1D1A"/>
                                      </a:solidFill>
                                      <a:effectLst/>
                                      <a:latin typeface="Cambria Math" panose="02040503050406030204" pitchFamily="18" charset="0"/>
                                      <a:ea typeface="+mj-ea"/>
                                      <a:cs typeface="+mn-cs"/>
                                    </a:rPr>
                                    <m:t>𝑛</m:t>
                                  </m:r>
                                </m:e>
                                <m:sup>
                                  <m:r>
                                    <a:rPr lang="en-US" altLang="zh-CN" sz="1600" b="0" kern="1200" dirty="0" smtClean="0">
                                      <a:solidFill>
                                        <a:srgbClr val="1D1D1A"/>
                                      </a:solidFill>
                                      <a:effectLst/>
                                      <a:latin typeface="Cambria Math" panose="02040503050406030204" pitchFamily="18" charset="0"/>
                                      <a:ea typeface="+mj-ea"/>
                                      <a:cs typeface="+mn-cs"/>
                                    </a:rPr>
                                    <m:t>2</m:t>
                                  </m:r>
                                </m:sup>
                              </m:sSup>
                              <m:r>
                                <a:rPr lang="en" altLang="zh-CN" sz="1600" b="0" kern="1200" dirty="0" smtClean="0">
                                  <a:solidFill>
                                    <a:srgbClr val="1D1D1A"/>
                                  </a:solidFill>
                                  <a:effectLst/>
                                  <a:latin typeface="Cambria Math" panose="02040503050406030204" pitchFamily="18" charset="0"/>
                                  <a:ea typeface="+mj-ea"/>
                                  <a:cs typeface="+mn-cs"/>
                                </a:rPr>
                                <m:t>)</m:t>
                              </m:r>
                            </m:oMath>
                          </a14:m>
                          <a:r>
                            <a:rPr lang="en" sz="1600" b="0" kern="1200" dirty="0">
                              <a:solidFill>
                                <a:srgbClr val="1D1D1A"/>
                              </a:solidFill>
                              <a:effectLst/>
                              <a:latin typeface="Lexend" pitchFamily="2" charset="0"/>
                              <a:ea typeface="+mj-ea"/>
                              <a:cs typeface="+mn-cs"/>
                            </a:rPr>
                            <a:t>（h</a:t>
                          </a:r>
                          <a:r>
                            <a:rPr lang="zh-CN" altLang="en-US" sz="1600" b="0" kern="1200" dirty="0">
                              <a:solidFill>
                                <a:srgbClr val="1D1D1A"/>
                              </a:solidFill>
                              <a:effectLst/>
                              <a:latin typeface="Lexend" pitchFamily="2" charset="0"/>
                              <a:ea typeface="+mj-ea"/>
                              <a:cs typeface="+mn-cs"/>
                            </a:rPr>
                            <a:t>为头的数量，但单头维度降低）</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13377243"/>
                      </a:ext>
                    </a:extLst>
                  </a:tr>
                  <a:tr h="551065">
                    <a:tc>
                      <a:txBody>
                        <a:bodyPr/>
                        <a:lstStyle/>
                        <a:p>
                          <a:pPr algn="ctr"/>
                          <a:r>
                            <a:rPr lang="zh-CN" altLang="en-US" sz="1600" b="1" dirty="0">
                              <a:solidFill>
                                <a:srgbClr val="1D1D1A"/>
                              </a:solidFill>
                              <a:effectLst/>
                              <a:latin typeface="Lexend" pitchFamily="2" charset="0"/>
                              <a:ea typeface="+mj-ea"/>
                            </a:rPr>
                            <a:t>模型容量</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表达能力有限</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增强模型表达能力，适合复杂任务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494744141"/>
                      </a:ext>
                    </a:extLst>
                  </a:tr>
                  <a:tr h="1102130">
                    <a:tc>
                      <a:txBody>
                        <a:bodyPr/>
                        <a:lstStyle/>
                        <a:p>
                          <a:pPr algn="ctr"/>
                          <a:r>
                            <a:rPr lang="zh-CN" altLang="en-US" sz="1600" b="1" dirty="0">
                              <a:solidFill>
                                <a:srgbClr val="1D1D1A"/>
                              </a:solidFill>
                              <a:effectLst/>
                              <a:latin typeface="Lexend" pitchFamily="2" charset="0"/>
                              <a:ea typeface="+mj-ea"/>
                            </a:rPr>
                            <a:t>实际应用</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简单任务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55396350"/>
                      </a:ext>
                    </a:extLst>
                  </a:tr>
                </a:tbl>
              </a:graphicData>
            </a:graphic>
          </p:graphicFrame>
        </mc:Choice>
        <mc:Fallback xmlns="">
          <p:graphicFrame>
            <p:nvGraphicFramePr>
              <p:cNvPr id="4" name="内容占位符 3">
                <a:extLst>
                  <a:ext uri="{FF2B5EF4-FFF2-40B4-BE49-F238E27FC236}">
                    <a16:creationId xmlns:a16="http://schemas.microsoft.com/office/drawing/2014/main" id="{15E63977-CE5C-E921-AB21-8B3F3634A06A}"/>
                  </a:ext>
                </a:extLst>
              </p:cNvPr>
              <p:cNvGraphicFramePr>
                <a:graphicFrameLocks noGrp="1"/>
              </p:cNvGraphicFramePr>
              <p:nvPr>
                <p:ph sz="half" idx="1"/>
                <p:extLst>
                  <p:ext uri="{D42A27DB-BD31-4B8C-83A1-F6EECF244321}">
                    <p14:modId xmlns:p14="http://schemas.microsoft.com/office/powerpoint/2010/main" val="259758720"/>
                  </p:ext>
                </p:extLst>
              </p:nvPr>
            </p:nvGraphicFramePr>
            <p:xfrm>
              <a:off x="623888" y="1246187"/>
              <a:ext cx="10963275" cy="5089023"/>
            </p:xfrm>
            <a:graphic>
              <a:graphicData uri="http://schemas.openxmlformats.org/drawingml/2006/table">
                <a:tbl>
                  <a:tblPr/>
                  <a:tblGrid>
                    <a:gridCol w="2047393">
                      <a:extLst>
                        <a:ext uri="{9D8B030D-6E8A-4147-A177-3AD203B41FA5}">
                          <a16:colId xmlns:a16="http://schemas.microsoft.com/office/drawing/2014/main" val="3334200641"/>
                        </a:ext>
                      </a:extLst>
                    </a:gridCol>
                    <a:gridCol w="4017195">
                      <a:extLst>
                        <a:ext uri="{9D8B030D-6E8A-4147-A177-3AD203B41FA5}">
                          <a16:colId xmlns:a16="http://schemas.microsoft.com/office/drawing/2014/main" val="2232617859"/>
                        </a:ext>
                      </a:extLst>
                    </a:gridCol>
                    <a:gridCol w="4898687">
                      <a:extLst>
                        <a:ext uri="{9D8B030D-6E8A-4147-A177-3AD203B41FA5}">
                          <a16:colId xmlns:a16="http://schemas.microsoft.com/office/drawing/2014/main" val="1091569797"/>
                        </a:ext>
                      </a:extLst>
                    </a:gridCol>
                  </a:tblGrid>
                  <a:tr h="619948">
                    <a:tc>
                      <a:txBody>
                        <a:bodyPr/>
                        <a:lstStyle/>
                        <a:p>
                          <a:pPr algn="ctr"/>
                          <a:r>
                            <a:rPr lang="zh-CN" altLang="en-US" sz="1800" b="1" dirty="0">
                              <a:solidFill>
                                <a:schemeClr val="bg1"/>
                              </a:solidFill>
                              <a:effectLst/>
                              <a:latin typeface="Lexend" pitchFamily="2" charset="0"/>
                              <a:ea typeface="+mj-ea"/>
                            </a:rPr>
                            <a:t>维度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tc>
                      <a:txBody>
                        <a:bodyPr/>
                        <a:lstStyle/>
                        <a:p>
                          <a:pPr algn="ctr"/>
                          <a:r>
                            <a:rPr lang="en" sz="1800" b="1" dirty="0">
                              <a:solidFill>
                                <a:schemeClr val="bg1"/>
                              </a:solidFill>
                              <a:effectLst/>
                              <a:latin typeface="Lexend" pitchFamily="2" charset="0"/>
                              <a:ea typeface="+mj-ea"/>
                            </a:rPr>
                            <a:t>Multi-Head Self Attention</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66BA36"/>
                        </a:solidFill>
                      </a:tcPr>
                    </a:tc>
                    <a:extLst>
                      <a:ext uri="{0D108BD9-81ED-4DB2-BD59-A6C34878D82A}">
                        <a16:rowId xmlns:a16="http://schemas.microsoft.com/office/drawing/2014/main" val="901558396"/>
                      </a:ext>
                    </a:extLst>
                  </a:tr>
                  <a:tr h="551065">
                    <a:tc>
                      <a:txBody>
                        <a:bodyPr/>
                        <a:lstStyle/>
                        <a:p>
                          <a:pPr algn="ctr"/>
                          <a:r>
                            <a:rPr lang="zh-CN" altLang="en-US" sz="1600" b="1" dirty="0">
                              <a:solidFill>
                                <a:srgbClr val="1D1D1A"/>
                              </a:solidFill>
                              <a:effectLst/>
                              <a:latin typeface="Lexend" pitchFamily="2" charset="0"/>
                              <a:ea typeface="+mj-ea"/>
                            </a:rPr>
                            <a:t>注意力头数</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单头（</a:t>
                          </a:r>
                          <a:r>
                            <a:rPr lang="en" sz="1600" b="0" kern="1200" dirty="0">
                              <a:solidFill>
                                <a:srgbClr val="1D1D1A"/>
                              </a:solidFill>
                              <a:effectLst/>
                              <a:latin typeface="Lexend" pitchFamily="2" charset="0"/>
                              <a:ea typeface="+mj-ea"/>
                              <a:cs typeface="+mn-cs"/>
                            </a:rPr>
                            <a:t>Single Head）</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a:solidFill>
                                <a:srgbClr val="1D1D1A"/>
                              </a:solidFill>
                              <a:effectLst/>
                              <a:latin typeface="Lexend" pitchFamily="2" charset="0"/>
                              <a:ea typeface="+mj-ea"/>
                              <a:cs typeface="+mn-cs"/>
                            </a:rPr>
                            <a:t>多头（</a:t>
                          </a:r>
                          <a:r>
                            <a:rPr lang="en" sz="1600" b="0" kern="1200">
                              <a:solidFill>
                                <a:srgbClr val="1D1D1A"/>
                              </a:solidFill>
                              <a:effectLst/>
                              <a:latin typeface="Lexend" pitchFamily="2" charset="0"/>
                              <a:ea typeface="+mj-ea"/>
                              <a:cs typeface="+mn-cs"/>
                            </a:rPr>
                            <a:t>Multiple Heads，</a:t>
                          </a:r>
                          <a:r>
                            <a:rPr lang="zh-CN" altLang="en-US" sz="1600" b="0" kern="1200">
                              <a:solidFill>
                                <a:srgbClr val="1D1D1A"/>
                              </a:solidFill>
                              <a:effectLst/>
                              <a:latin typeface="Lexend" pitchFamily="2" charset="0"/>
                              <a:ea typeface="+mj-ea"/>
                              <a:cs typeface="+mn-cs"/>
                            </a:rPr>
                            <a:t>如</a:t>
                          </a:r>
                          <a:r>
                            <a:rPr lang="en-US" altLang="zh-CN" sz="1600" b="0" kern="1200">
                              <a:solidFill>
                                <a:srgbClr val="1D1D1A"/>
                              </a:solidFill>
                              <a:effectLst/>
                              <a:latin typeface="Lexend" pitchFamily="2" charset="0"/>
                              <a:ea typeface="+mj-ea"/>
                              <a:cs typeface="+mn-cs"/>
                            </a:rPr>
                            <a:t>8</a:t>
                          </a:r>
                          <a:r>
                            <a:rPr lang="zh-CN" altLang="en-US" sz="1600" b="0" kern="1200">
                              <a:solidFill>
                                <a:srgbClr val="1D1D1A"/>
                              </a:solidFill>
                              <a:effectLst/>
                              <a:latin typeface="Lexend" pitchFamily="2" charset="0"/>
                              <a:ea typeface="+mj-ea"/>
                              <a:cs typeface="+mn-cs"/>
                            </a:rPr>
                            <a:t>或</a:t>
                          </a:r>
                          <a:r>
                            <a:rPr lang="en-US" altLang="zh-CN" sz="1600" b="0" kern="1200">
                              <a:solidFill>
                                <a:srgbClr val="1D1D1A"/>
                              </a:solidFill>
                              <a:effectLst/>
                              <a:latin typeface="Lexend" pitchFamily="2" charset="0"/>
                              <a:ea typeface="+mj-ea"/>
                              <a:cs typeface="+mn-cs"/>
                            </a:rPr>
                            <a:t>16</a:t>
                          </a:r>
                          <a:r>
                            <a:rPr lang="zh-CN" altLang="en-US" sz="1600" b="0" kern="1200">
                              <a:solidFill>
                                <a:srgbClr val="1D1D1A"/>
                              </a:solidFill>
                              <a:effectLst/>
                              <a:latin typeface="Lexend" pitchFamily="2" charset="0"/>
                              <a:ea typeface="+mj-ea"/>
                              <a:cs typeface="+mn-cs"/>
                            </a:rPr>
                            <a:t>）</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638811506"/>
                      </a:ext>
                    </a:extLst>
                  </a:tr>
                  <a:tr h="551065">
                    <a:tc>
                      <a:txBody>
                        <a:bodyPr/>
                        <a:lstStyle/>
                        <a:p>
                          <a:pPr algn="ctr"/>
                          <a:r>
                            <a:rPr lang="zh-CN" altLang="en-US" sz="1600" b="1" dirty="0">
                              <a:solidFill>
                                <a:srgbClr val="1D1D1A"/>
                              </a:solidFill>
                              <a:effectLst/>
                              <a:latin typeface="Lexend" pitchFamily="2" charset="0"/>
                              <a:ea typeface="+mj-ea"/>
                            </a:rPr>
                            <a:t>参数共享</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所有位置共享同一组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 </a:t>
                          </a:r>
                          <a:r>
                            <a:rPr lang="zh-CN" altLang="en-US" sz="1600" b="0" kern="1200" dirty="0">
                              <a:solidFill>
                                <a:srgbClr val="1D1D1A"/>
                              </a:solidFill>
                              <a:effectLst/>
                              <a:latin typeface="Lexend" pitchFamily="2" charset="0"/>
                              <a:ea typeface="+mj-ea"/>
                              <a:cs typeface="+mn-cs"/>
                            </a:rPr>
                            <a:t>每个头拥有独立的</a:t>
                          </a:r>
                          <a:r>
                            <a:rPr lang="en" altLang="zh-CN" sz="1600" b="0" kern="1200" dirty="0">
                              <a:solidFill>
                                <a:srgbClr val="1D1D1A"/>
                              </a:solidFill>
                              <a:effectLst/>
                              <a:latin typeface="Lexend" pitchFamily="2" charset="0"/>
                              <a:ea typeface="+mj-ea"/>
                              <a:cs typeface="+mn-cs"/>
                            </a:rPr>
                            <a:t>Q,K,V</a:t>
                          </a:r>
                          <a:r>
                            <a:rPr lang="zh-CN" altLang="en-US" sz="1600" b="0" kern="1200" dirty="0">
                              <a:solidFill>
                                <a:srgbClr val="1D1D1A"/>
                              </a:solidFill>
                              <a:effectLst/>
                              <a:latin typeface="Lexend" pitchFamily="2" charset="0"/>
                              <a:ea typeface="+mj-ea"/>
                              <a:cs typeface="+mn-cs"/>
                            </a:rPr>
                            <a:t>权重</a:t>
                          </a:r>
                          <a:endParaRPr lang="en" sz="1600" b="0" kern="1200" dirty="0">
                            <a:solidFill>
                              <a:srgbClr val="1D1D1A"/>
                            </a:solidFill>
                            <a:effectLst/>
                            <a:latin typeface="Lexend" pitchFamily="2" charset="0"/>
                            <a:ea typeface="+mj-ea"/>
                            <a:cs typeface="+mn-cs"/>
                          </a:endParaRP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429800159"/>
                      </a:ext>
                    </a:extLst>
                  </a:tr>
                  <a:tr h="611620">
                    <a:tc>
                      <a:txBody>
                        <a:bodyPr/>
                        <a:lstStyle/>
                        <a:p>
                          <a:pPr algn="ctr"/>
                          <a:r>
                            <a:rPr lang="zh-CN" altLang="en-US" sz="1600" b="1" dirty="0">
                              <a:solidFill>
                                <a:srgbClr val="1D1D1A"/>
                              </a:solidFill>
                              <a:effectLst/>
                              <a:latin typeface="Lexend" pitchFamily="2" charset="0"/>
                              <a:ea typeface="+mj-ea"/>
                            </a:rPr>
                            <a:t>特征捕获</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仅能捕捉单一维度的特征（如语法或语义）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可同时捕捉多维度特征（如语法、语义、位置等）</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726752573"/>
                      </a:ext>
                    </a:extLst>
                  </a:tr>
                  <a:tr h="1102130">
                    <a:tc>
                      <a:txBody>
                        <a:bodyPr/>
                        <a:lstStyle/>
                        <a:p>
                          <a:pPr algn="ctr"/>
                          <a:r>
                            <a:rPr lang="zh-CN" altLang="en-US" sz="1600" b="1" dirty="0">
                              <a:solidFill>
                                <a:srgbClr val="1D1D1A"/>
                              </a:solidFill>
                              <a:effectLst/>
                              <a:latin typeface="Lexend" pitchFamily="2" charset="0"/>
                              <a:ea typeface="+mj-ea"/>
                            </a:rPr>
                            <a:t>计算复杂度</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endParaRPr lang="zh-CN"/>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blipFill>
                          <a:blip r:embed="rId2"/>
                          <a:stretch>
                            <a:fillRect l="-51104" t="-212644" r="-122082" b="-150575"/>
                          </a:stretch>
                        </a:blipFill>
                      </a:tcPr>
                    </a:tc>
                    <a:tc>
                      <a:txBody>
                        <a:bodyPr/>
                        <a:lstStyle/>
                        <a:p>
                          <a:endParaRPr lang="zh-CN"/>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blipFill>
                          <a:blip r:embed="rId2"/>
                          <a:stretch>
                            <a:fillRect l="-124093" t="-212644" r="-259" b="-150575"/>
                          </a:stretch>
                        </a:blipFill>
                      </a:tcPr>
                    </a:tc>
                    <a:extLst>
                      <a:ext uri="{0D108BD9-81ED-4DB2-BD59-A6C34878D82A}">
                        <a16:rowId xmlns:a16="http://schemas.microsoft.com/office/drawing/2014/main" val="1213377243"/>
                      </a:ext>
                    </a:extLst>
                  </a:tr>
                  <a:tr h="551065">
                    <a:tc>
                      <a:txBody>
                        <a:bodyPr/>
                        <a:lstStyle/>
                        <a:p>
                          <a:pPr algn="ctr"/>
                          <a:r>
                            <a:rPr lang="zh-CN" altLang="en-US" sz="1600" b="1" dirty="0">
                              <a:solidFill>
                                <a:srgbClr val="1D1D1A"/>
                              </a:solidFill>
                              <a:effectLst/>
                              <a:latin typeface="Lexend" pitchFamily="2" charset="0"/>
                              <a:ea typeface="+mj-ea"/>
                            </a:rPr>
                            <a:t>模型容量</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表达能力有限</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增强模型表达能力，适合复杂任务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494744141"/>
                      </a:ext>
                    </a:extLst>
                  </a:tr>
                  <a:tr h="1102130">
                    <a:tc>
                      <a:txBody>
                        <a:bodyPr/>
                        <a:lstStyle/>
                        <a:p>
                          <a:pPr algn="ctr"/>
                          <a:r>
                            <a:rPr lang="zh-CN" altLang="en-US" sz="1600" b="1" dirty="0">
                              <a:solidFill>
                                <a:srgbClr val="1D1D1A"/>
                              </a:solidFill>
                              <a:effectLst/>
                              <a:latin typeface="Lexend" pitchFamily="2" charset="0"/>
                              <a:ea typeface="+mj-ea"/>
                            </a:rPr>
                            <a:t>实际应用</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简单任务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复杂任务</a:t>
                          </a:r>
                        </a:p>
                      </a:txBody>
                      <a:tcPr marL="47625" marR="47625"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955396350"/>
                      </a:ext>
                    </a:extLst>
                  </a:tr>
                </a:tbl>
              </a:graphicData>
            </a:graphic>
          </p:graphicFrame>
        </mc:Fallback>
      </mc:AlternateContent>
    </p:spTree>
    <p:extLst>
      <p:ext uri="{BB962C8B-B14F-4D97-AF65-F5344CB8AC3E}">
        <p14:creationId xmlns:p14="http://schemas.microsoft.com/office/powerpoint/2010/main" val="2975607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0AD9-B3CB-4B7F-429A-D4C9E3E9BE66}"/>
              </a:ext>
            </a:extLst>
          </p:cNvPr>
          <p:cNvSpPr>
            <a:spLocks noGrp="1"/>
          </p:cNvSpPr>
          <p:nvPr>
            <p:ph type="title"/>
          </p:nvPr>
        </p:nvSpPr>
        <p:spPr>
          <a:xfrm>
            <a:off x="623635" y="522789"/>
            <a:ext cx="10963473" cy="589190"/>
          </a:xfrm>
        </p:spPr>
        <p:txBody>
          <a:bodyPr/>
          <a:lstStyle/>
          <a:p>
            <a:r>
              <a:rPr lang="zh-CN" altLang="en-US" dirty="0"/>
              <a:t>视频目录大纲</a:t>
            </a:r>
          </a:p>
        </p:txBody>
      </p:sp>
      <p:sp>
        <p:nvSpPr>
          <p:cNvPr id="6" name="内容占位符 5">
            <a:extLst>
              <a:ext uri="{FF2B5EF4-FFF2-40B4-BE49-F238E27FC236}">
                <a16:creationId xmlns:a16="http://schemas.microsoft.com/office/drawing/2014/main" id="{E6C4BD91-41DD-597C-E821-DC29FCA08151}"/>
              </a:ext>
            </a:extLst>
          </p:cNvPr>
          <p:cNvSpPr>
            <a:spLocks noGrp="1"/>
          </p:cNvSpPr>
          <p:nvPr>
            <p:ph sz="half" idx="1"/>
          </p:nvPr>
        </p:nvSpPr>
        <p:spPr>
          <a:xfrm>
            <a:off x="623635" y="1246909"/>
            <a:ext cx="10963473" cy="5108171"/>
          </a:xfrm>
        </p:spPr>
        <p:txBody>
          <a:bodyPr anchor="ctr"/>
          <a:lstStyle/>
          <a:p>
            <a:r>
              <a:rPr lang="en" altLang="zh-CN" sz="2400" dirty="0"/>
              <a:t>Attention</a:t>
            </a:r>
            <a:r>
              <a:rPr lang="zh-CN" altLang="en-US" sz="2400" dirty="0"/>
              <a:t> </a:t>
            </a:r>
            <a:r>
              <a:rPr lang="zh-CN" altLang="en" sz="2400" dirty="0"/>
              <a:t>的</a:t>
            </a:r>
            <a:r>
              <a:rPr lang="zh-CN" altLang="en-US" sz="2400" dirty="0"/>
              <a:t>由来</a:t>
            </a:r>
            <a:endParaRPr lang="en-US" altLang="zh-CN" sz="2400" dirty="0"/>
          </a:p>
          <a:p>
            <a:r>
              <a:rPr lang="en" altLang="zh-CN" sz="2400" dirty="0"/>
              <a:t>Attention</a:t>
            </a:r>
            <a:r>
              <a:rPr lang="zh-CN" altLang="en-US" sz="2400" dirty="0"/>
              <a:t> 技术原理</a:t>
            </a:r>
            <a:endParaRPr lang="en-US" altLang="zh-CN" sz="2400" dirty="0"/>
          </a:p>
          <a:p>
            <a:r>
              <a:rPr lang="en" altLang="zh-CN" sz="2400" dirty="0"/>
              <a:t>Self-Attention</a:t>
            </a:r>
            <a:r>
              <a:rPr lang="zh-CN" altLang="en-US" sz="2400" dirty="0"/>
              <a:t> 核心原理</a:t>
            </a:r>
            <a:endParaRPr lang="en-US" altLang="zh-CN" sz="2400" dirty="0"/>
          </a:p>
          <a:p>
            <a:r>
              <a:rPr lang="en" altLang="zh-CN" sz="2400" dirty="0"/>
              <a:t>Multi-Head Attention</a:t>
            </a:r>
            <a:r>
              <a:rPr lang="zh-CN" altLang="en-US" sz="2400" dirty="0"/>
              <a:t> 延伸</a:t>
            </a:r>
            <a:endParaRPr lang="en-US" altLang="zh-CN" sz="2400" dirty="0"/>
          </a:p>
          <a:p>
            <a:r>
              <a:rPr lang="en-US" altLang="zh-CN" sz="2400" dirty="0"/>
              <a:t>Masked-self</a:t>
            </a:r>
            <a:r>
              <a:rPr lang="zh-CN" altLang="en-US" sz="2400" dirty="0"/>
              <a:t> </a:t>
            </a:r>
            <a:r>
              <a:rPr lang="en-US" altLang="zh-CN" sz="2400" dirty="0"/>
              <a:t>Attention</a:t>
            </a:r>
            <a:r>
              <a:rPr lang="zh-CN" altLang="en-US" sz="2400" dirty="0"/>
              <a:t> 原理</a:t>
            </a:r>
          </a:p>
        </p:txBody>
      </p:sp>
      <p:pic>
        <p:nvPicPr>
          <p:cNvPr id="1026" name="Picture 2" descr="思考表情包图片-思考表情包模板下载-包图网">
            <a:extLst>
              <a:ext uri="{FF2B5EF4-FFF2-40B4-BE49-F238E27FC236}">
                <a16:creationId xmlns:a16="http://schemas.microsoft.com/office/drawing/2014/main" id="{C693DF82-9961-8E7D-D034-A7343FF6DF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28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05</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t>Mask-Self</a:t>
            </a:r>
            <a:r>
              <a:rPr lang="zh-CN" altLang="en-US" dirty="0"/>
              <a:t> </a:t>
            </a:r>
            <a:r>
              <a:rPr lang="en-US" altLang="zh-CN" dirty="0"/>
              <a:t>Attention</a:t>
            </a:r>
            <a:endParaRPr lang="zh-CN" altLang="en-US" dirty="0"/>
          </a:p>
        </p:txBody>
      </p:sp>
    </p:spTree>
    <p:extLst>
      <p:ext uri="{BB962C8B-B14F-4D97-AF65-F5344CB8AC3E}">
        <p14:creationId xmlns:p14="http://schemas.microsoft.com/office/powerpoint/2010/main" val="3128795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DD1649-00D8-FBC0-1F2E-ABFD9F91193C}"/>
              </a:ext>
            </a:extLst>
          </p:cNvPr>
          <p:cNvSpPr>
            <a:spLocks noGrp="1"/>
          </p:cNvSpPr>
          <p:nvPr>
            <p:ph type="title"/>
          </p:nvPr>
        </p:nvSpPr>
        <p:spPr>
          <a:xfrm>
            <a:off x="623635" y="522789"/>
            <a:ext cx="10963473" cy="589190"/>
          </a:xfrm>
        </p:spPr>
        <p:txBody>
          <a:bodyPr/>
          <a:lstStyle/>
          <a:p>
            <a:r>
              <a:rPr lang="en" altLang="zh-CN" dirty="0"/>
              <a:t>Mask MHA</a:t>
            </a:r>
            <a:r>
              <a:rPr lang="zh-CN" altLang="en-US" dirty="0"/>
              <a:t>与 </a:t>
            </a:r>
            <a:r>
              <a:rPr lang="en-US" altLang="zh-CN" dirty="0"/>
              <a:t>MHA</a:t>
            </a:r>
            <a:r>
              <a:rPr lang="zh-CN" altLang="en-US" dirty="0"/>
              <a:t> 区别</a:t>
            </a:r>
          </a:p>
        </p:txBody>
      </p:sp>
      <p:sp>
        <p:nvSpPr>
          <p:cNvPr id="4" name="内容占位符 3">
            <a:extLst>
              <a:ext uri="{FF2B5EF4-FFF2-40B4-BE49-F238E27FC236}">
                <a16:creationId xmlns:a16="http://schemas.microsoft.com/office/drawing/2014/main" id="{22A07785-70B3-C6A4-944A-BFD87238EC9E}"/>
              </a:ext>
            </a:extLst>
          </p:cNvPr>
          <p:cNvSpPr>
            <a:spLocks noGrp="1"/>
          </p:cNvSpPr>
          <p:nvPr>
            <p:ph sz="half" idx="1"/>
          </p:nvPr>
        </p:nvSpPr>
        <p:spPr>
          <a:xfrm>
            <a:off x="623635" y="1246909"/>
            <a:ext cx="10963473" cy="5108171"/>
          </a:xfrm>
        </p:spPr>
        <p:txBody>
          <a:bodyPr/>
          <a:lstStyle/>
          <a:p>
            <a:r>
              <a:rPr lang="en" altLang="zh-CN" b="1" dirty="0">
                <a:solidFill>
                  <a:srgbClr val="66BA36"/>
                </a:solidFill>
              </a:rPr>
              <a:t>Self Attention​ </a:t>
            </a:r>
            <a:r>
              <a:rPr lang="zh-CN" altLang="en-US" b="1" dirty="0">
                <a:solidFill>
                  <a:srgbClr val="66BA36"/>
                </a:solidFill>
              </a:rPr>
              <a:t>：</a:t>
            </a:r>
            <a:endParaRPr lang="en-US" altLang="zh-CN" b="1" dirty="0">
              <a:solidFill>
                <a:srgbClr val="66BA36"/>
              </a:solidFill>
            </a:endParaRPr>
          </a:p>
          <a:p>
            <a:pPr lvl="1"/>
            <a:r>
              <a:rPr lang="zh-CN" altLang="en-US" dirty="0"/>
              <a:t>其特点是​​双向全序列可见​​，允许每个位置的</a:t>
            </a:r>
            <a:r>
              <a:rPr lang="en" altLang="zh-CN" dirty="0"/>
              <a:t>token</a:t>
            </a:r>
            <a:r>
              <a:rPr lang="zh-CN" altLang="en-US" dirty="0"/>
              <a:t>与序列中所有其他位置的</a:t>
            </a:r>
            <a:r>
              <a:rPr lang="en" altLang="zh-CN" dirty="0"/>
              <a:t>token</a:t>
            </a:r>
            <a:r>
              <a:rPr lang="zh-CN" altLang="en-US" dirty="0"/>
              <a:t>交互。</a:t>
            </a:r>
            <a:endParaRPr lang="en-US" altLang="zh-CN" dirty="0"/>
          </a:p>
          <a:p>
            <a:pPr lvl="1"/>
            <a:r>
              <a:rPr lang="zh-CN" altLang="en-US" dirty="0"/>
              <a:t>适用于编码器（</a:t>
            </a:r>
            <a:r>
              <a:rPr lang="en" altLang="zh-CN" dirty="0"/>
              <a:t>Encoder</a:t>
            </a:r>
            <a:r>
              <a:rPr lang="zh-CN" altLang="en" dirty="0"/>
              <a:t>）</a:t>
            </a:r>
            <a:r>
              <a:rPr lang="zh-CN" altLang="en-US" dirty="0"/>
              <a:t>中对上下文信息的全局建模。</a:t>
            </a:r>
            <a:endParaRPr lang="en-US" altLang="zh-CN" dirty="0"/>
          </a:p>
          <a:p>
            <a:pPr lvl="1"/>
            <a:endParaRPr lang="en-US" altLang="zh-CN" dirty="0"/>
          </a:p>
          <a:p>
            <a:r>
              <a:rPr lang="en" altLang="zh-CN" b="1" dirty="0">
                <a:solidFill>
                  <a:srgbClr val="66BA36"/>
                </a:solidFill>
              </a:rPr>
              <a:t>​​Mask Self Attention​​</a:t>
            </a:r>
            <a:r>
              <a:rPr lang="zh-CN" altLang="en-US" b="1" dirty="0">
                <a:solidFill>
                  <a:srgbClr val="66BA36"/>
                </a:solidFill>
              </a:rPr>
              <a:t>：</a:t>
            </a:r>
            <a:endParaRPr lang="en" altLang="zh-CN" b="1" dirty="0">
              <a:solidFill>
                <a:srgbClr val="66BA36"/>
              </a:solidFill>
            </a:endParaRPr>
          </a:p>
          <a:p>
            <a:pPr lvl="1"/>
            <a:r>
              <a:rPr lang="zh-CN" altLang="en-US" dirty="0"/>
              <a:t>在标准多头自注意力的基础上引入​​掩码机制（</a:t>
            </a:r>
            <a:r>
              <a:rPr lang="en" altLang="zh-CN" dirty="0"/>
              <a:t>Masking</a:t>
            </a:r>
            <a:r>
              <a:rPr lang="zh-CN" altLang="en" dirty="0"/>
              <a:t>）​</a:t>
            </a:r>
            <a:r>
              <a:rPr lang="en" altLang="zh-CN" dirty="0"/>
              <a:t>​</a:t>
            </a:r>
            <a:r>
              <a:rPr lang="zh-CN" altLang="en" dirty="0"/>
              <a:t>，</a:t>
            </a:r>
            <a:r>
              <a:rPr lang="zh-CN" altLang="en-US" dirty="0"/>
              <a:t>限制某些位置可见性，实现特定约束。</a:t>
            </a:r>
            <a:endParaRPr lang="en-US" altLang="zh-CN" dirty="0"/>
          </a:p>
          <a:p>
            <a:pPr lvl="1"/>
            <a:r>
              <a:rPr lang="zh-CN" altLang="en-US" dirty="0"/>
              <a:t>应用于解码器（</a:t>
            </a:r>
            <a:r>
              <a:rPr lang="en" altLang="zh-CN" dirty="0"/>
              <a:t>Decoder</a:t>
            </a:r>
            <a:r>
              <a:rPr lang="zh-CN" altLang="en" dirty="0"/>
              <a:t>），​</a:t>
            </a:r>
            <a:r>
              <a:rPr lang="en" altLang="zh-CN" dirty="0"/>
              <a:t>​</a:t>
            </a:r>
            <a:r>
              <a:rPr lang="zh-CN" altLang="en-US" dirty="0"/>
              <a:t>确保模型在生成当前输出时仅依赖已生成的前序信息​​。</a:t>
            </a:r>
            <a:endParaRPr lang="en-US" altLang="zh-CN" dirty="0"/>
          </a:p>
          <a:p>
            <a:pPr lvl="1"/>
            <a:r>
              <a:rPr lang="zh-CN" altLang="en-US" dirty="0"/>
              <a:t>避免“偷看”未来的</a:t>
            </a:r>
            <a:r>
              <a:rPr lang="en" altLang="zh-CN" dirty="0"/>
              <a:t>token</a:t>
            </a:r>
            <a:r>
              <a:rPr lang="zh-CN" altLang="en" dirty="0"/>
              <a:t>，</a:t>
            </a:r>
            <a:r>
              <a:rPr lang="zh-CN" altLang="en-US" dirty="0"/>
              <a:t>保证自回归生成的因果性（</a:t>
            </a:r>
            <a:r>
              <a:rPr lang="en" altLang="zh-CN" dirty="0"/>
              <a:t>Causality</a:t>
            </a:r>
            <a:r>
              <a:rPr lang="zh-CN" altLang="en" dirty="0"/>
              <a:t>）</a:t>
            </a:r>
            <a:r>
              <a:rPr lang="zh-CN" altLang="en-US" dirty="0"/>
              <a:t>。</a:t>
            </a:r>
          </a:p>
        </p:txBody>
      </p:sp>
    </p:spTree>
    <p:extLst>
      <p:ext uri="{BB962C8B-B14F-4D97-AF65-F5344CB8AC3E}">
        <p14:creationId xmlns:p14="http://schemas.microsoft.com/office/powerpoint/2010/main" val="1494691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在解码器里，</a:t>
            </a:r>
            <a:r>
              <a:rPr lang="en" altLang="zh-CN" dirty="0"/>
              <a:t>Self Attention </a:t>
            </a:r>
            <a:r>
              <a:rPr lang="zh-CN" altLang="en-US" dirty="0"/>
              <a:t>层只允许关注到输出序列中早于当前位置之前的单词。</a:t>
            </a:r>
          </a:p>
        </p:txBody>
      </p:sp>
      <p:pic>
        <p:nvPicPr>
          <p:cNvPr id="3074" name="Picture 2">
            <a:extLst>
              <a:ext uri="{FF2B5EF4-FFF2-40B4-BE49-F238E27FC236}">
                <a16:creationId xmlns:a16="http://schemas.microsoft.com/office/drawing/2014/main" id="{704AA1A7-D8DD-CFCE-70CB-0D16869C7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23" y="2460572"/>
            <a:ext cx="11081716" cy="371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864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在一个语言场景中，序列分为 </a:t>
            </a:r>
            <a:r>
              <a:rPr lang="en-US" altLang="zh-CN" dirty="0"/>
              <a:t>4 </a:t>
            </a:r>
            <a:r>
              <a:rPr lang="zh-CN" altLang="en-US" dirty="0"/>
              <a:t>个步骤处理：每步处理一个 </a:t>
            </a:r>
            <a:r>
              <a:rPr lang="en-US" altLang="zh-CN" dirty="0"/>
              <a:t>Token</a:t>
            </a:r>
            <a:r>
              <a:rPr lang="zh-CN" altLang="en" dirty="0"/>
              <a:t>。</a:t>
            </a:r>
            <a:r>
              <a:rPr lang="zh-CN" altLang="en-US" dirty="0"/>
              <a:t>由于大模型以 </a:t>
            </a:r>
            <a:r>
              <a:rPr lang="en" altLang="zh-CN" dirty="0"/>
              <a:t>batch size </a:t>
            </a:r>
            <a:r>
              <a:rPr lang="zh-CN" altLang="en-US" dirty="0"/>
              <a:t>工作，可以假设模型 </a:t>
            </a:r>
            <a:r>
              <a:rPr lang="en" altLang="zh-CN" dirty="0"/>
              <a:t>batch size </a:t>
            </a:r>
            <a:r>
              <a:rPr lang="zh-CN" altLang="en-US" dirty="0"/>
              <a:t>为 </a:t>
            </a:r>
            <a:r>
              <a:rPr lang="en-US" altLang="zh-CN" dirty="0"/>
              <a:t>4</a:t>
            </a:r>
            <a:r>
              <a:rPr lang="zh-CN" altLang="en-US" dirty="0"/>
              <a:t>，将序列作为一个 </a:t>
            </a:r>
            <a:r>
              <a:rPr lang="en" altLang="zh-CN" dirty="0"/>
              <a:t>batch </a:t>
            </a:r>
            <a:r>
              <a:rPr lang="zh-CN" altLang="en-US" dirty="0"/>
              <a:t>处理。</a:t>
            </a:r>
          </a:p>
        </p:txBody>
      </p:sp>
      <p:pic>
        <p:nvPicPr>
          <p:cNvPr id="4098" name="Picture 2">
            <a:extLst>
              <a:ext uri="{FF2B5EF4-FFF2-40B4-BE49-F238E27FC236}">
                <a16:creationId xmlns:a16="http://schemas.microsoft.com/office/drawing/2014/main" id="{6734B886-778C-4AC0-2951-84E9A6CCE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951" y="2429395"/>
            <a:ext cx="10262859" cy="380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933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在矩阵的形式中，把 </a:t>
            </a:r>
            <a:r>
              <a:rPr lang="en" altLang="zh-CN" dirty="0"/>
              <a:t>Query </a:t>
            </a:r>
            <a:r>
              <a:rPr lang="zh-CN" altLang="en-US" dirty="0"/>
              <a:t>矩阵和 </a:t>
            </a:r>
            <a:r>
              <a:rPr lang="en" altLang="zh-CN" dirty="0"/>
              <a:t>Key </a:t>
            </a:r>
            <a:r>
              <a:rPr lang="zh-CN" altLang="en-US" dirty="0"/>
              <a:t>矩阵相乘来计算分数。</a:t>
            </a:r>
            <a:endParaRPr lang="en-US" altLang="zh-CN" dirty="0"/>
          </a:p>
          <a:p>
            <a:r>
              <a:rPr lang="zh-CN" altLang="en-US" dirty="0"/>
              <a:t>这里不使用单词，而是使用与格子中单词对应的矩阵。</a:t>
            </a:r>
          </a:p>
        </p:txBody>
      </p:sp>
      <p:pic>
        <p:nvPicPr>
          <p:cNvPr id="5122" name="Picture 2">
            <a:extLst>
              <a:ext uri="{FF2B5EF4-FFF2-40B4-BE49-F238E27FC236}">
                <a16:creationId xmlns:a16="http://schemas.microsoft.com/office/drawing/2014/main" id="{9A3013A7-0C79-A07F-7329-4FF5764CD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10" y="2974428"/>
            <a:ext cx="11688741" cy="319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177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执行完乘法之后，加上下三角形的 </a:t>
            </a:r>
            <a:r>
              <a:rPr lang="en" altLang="zh-CN" dirty="0"/>
              <a:t>attention mask</a:t>
            </a:r>
            <a:r>
              <a:rPr lang="zh-CN" altLang="en-US" dirty="0"/>
              <a:t>矩阵。它将想要屏蔽的单元格设置为负无穷大或者一个非常大的负数：</a:t>
            </a:r>
          </a:p>
        </p:txBody>
      </p:sp>
      <p:pic>
        <p:nvPicPr>
          <p:cNvPr id="6146" name="Picture 2">
            <a:extLst>
              <a:ext uri="{FF2B5EF4-FFF2-40B4-BE49-F238E27FC236}">
                <a16:creationId xmlns:a16="http://schemas.microsoft.com/office/drawing/2014/main" id="{EDE614D8-1CFD-C54E-AC80-F79B8477E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18" y="2751684"/>
            <a:ext cx="12003525" cy="358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6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806268-ED39-B8D4-66DE-922C665355B5}"/>
              </a:ext>
            </a:extLst>
          </p:cNvPr>
          <p:cNvSpPr>
            <a:spLocks noGrp="1"/>
          </p:cNvSpPr>
          <p:nvPr>
            <p:ph type="title"/>
          </p:nvPr>
        </p:nvSpPr>
        <p:spPr>
          <a:xfrm>
            <a:off x="623635" y="522789"/>
            <a:ext cx="10963473" cy="589190"/>
          </a:xfrm>
        </p:spPr>
        <p:txBody>
          <a:bodyPr/>
          <a:lstStyle/>
          <a:p>
            <a:r>
              <a:rPr lang="en" altLang="zh-CN" dirty="0"/>
              <a:t>masked-Self Attention</a:t>
            </a:r>
            <a:endParaRPr lang="zh-CN" altLang="en-US" dirty="0"/>
          </a:p>
        </p:txBody>
      </p:sp>
      <p:sp>
        <p:nvSpPr>
          <p:cNvPr id="9" name="内容占位符 8">
            <a:extLst>
              <a:ext uri="{FF2B5EF4-FFF2-40B4-BE49-F238E27FC236}">
                <a16:creationId xmlns:a16="http://schemas.microsoft.com/office/drawing/2014/main" id="{5669BFB7-8A40-1656-91F6-6B0F072BFCEB}"/>
              </a:ext>
            </a:extLst>
          </p:cNvPr>
          <p:cNvSpPr>
            <a:spLocks noGrp="1"/>
          </p:cNvSpPr>
          <p:nvPr>
            <p:ph sz="half" idx="1"/>
          </p:nvPr>
        </p:nvSpPr>
        <p:spPr>
          <a:xfrm>
            <a:off x="623635" y="1246909"/>
            <a:ext cx="10963473" cy="5108171"/>
          </a:xfrm>
        </p:spPr>
        <p:txBody>
          <a:bodyPr/>
          <a:lstStyle/>
          <a:p>
            <a:r>
              <a:rPr lang="zh-CN" altLang="en-US" dirty="0"/>
              <a:t>然后对每一行应用 </a:t>
            </a:r>
            <a:r>
              <a:rPr lang="en" altLang="zh-CN" dirty="0"/>
              <a:t>SoftMax</a:t>
            </a:r>
            <a:r>
              <a:rPr lang="zh-CN" altLang="en" dirty="0"/>
              <a:t>，</a:t>
            </a:r>
            <a:r>
              <a:rPr lang="zh-CN" altLang="en-US" dirty="0"/>
              <a:t>会产生实际的分数，会将这些分数用于 </a:t>
            </a:r>
            <a:r>
              <a:rPr lang="en" altLang="zh-CN" dirty="0"/>
              <a:t>Self Attention</a:t>
            </a:r>
            <a:r>
              <a:rPr lang="zh-CN" altLang="en" dirty="0"/>
              <a:t>。</a:t>
            </a:r>
            <a:endParaRPr lang="zh-CN" altLang="en-US" dirty="0"/>
          </a:p>
        </p:txBody>
      </p:sp>
      <p:pic>
        <p:nvPicPr>
          <p:cNvPr id="7170" name="Picture 2">
            <a:extLst>
              <a:ext uri="{FF2B5EF4-FFF2-40B4-BE49-F238E27FC236}">
                <a16:creationId xmlns:a16="http://schemas.microsoft.com/office/drawing/2014/main" id="{0821C2BF-98D1-CAF1-0C00-D2C88A68A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6" y="2816773"/>
            <a:ext cx="12134487" cy="332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717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40A9AB-DF36-421C-FB13-DD143274B099}"/>
              </a:ext>
            </a:extLst>
          </p:cNvPr>
          <p:cNvSpPr>
            <a:spLocks noGrp="1"/>
          </p:cNvSpPr>
          <p:nvPr>
            <p:ph type="title"/>
          </p:nvPr>
        </p:nvSpPr>
        <p:spPr/>
        <p:txBody>
          <a:bodyPr/>
          <a:lstStyle/>
          <a:p>
            <a:r>
              <a:rPr lang="en" altLang="zh-CN" dirty="0"/>
              <a:t>Mask MHA</a:t>
            </a:r>
            <a:r>
              <a:rPr lang="zh-CN" altLang="en-US" dirty="0"/>
              <a:t>与 </a:t>
            </a:r>
            <a:r>
              <a:rPr lang="en-US" altLang="zh-CN" dirty="0"/>
              <a:t>MHA</a:t>
            </a:r>
            <a:r>
              <a:rPr lang="zh-CN" altLang="en-US" dirty="0"/>
              <a:t> 区别</a:t>
            </a:r>
          </a:p>
        </p:txBody>
      </p:sp>
      <p:graphicFrame>
        <p:nvGraphicFramePr>
          <p:cNvPr id="6" name="内容占位符 5">
            <a:extLst>
              <a:ext uri="{FF2B5EF4-FFF2-40B4-BE49-F238E27FC236}">
                <a16:creationId xmlns:a16="http://schemas.microsoft.com/office/drawing/2014/main" id="{0C59A5D2-5BF2-FCF7-8D78-EAD5618DCC25}"/>
              </a:ext>
            </a:extLst>
          </p:cNvPr>
          <p:cNvGraphicFramePr>
            <a:graphicFrameLocks noGrp="1"/>
          </p:cNvGraphicFramePr>
          <p:nvPr>
            <p:ph sz="half" idx="1"/>
            <p:extLst>
              <p:ext uri="{D42A27DB-BD31-4B8C-83A1-F6EECF244321}">
                <p14:modId xmlns:p14="http://schemas.microsoft.com/office/powerpoint/2010/main" val="4075968762"/>
              </p:ext>
            </p:extLst>
          </p:nvPr>
        </p:nvGraphicFramePr>
        <p:xfrm>
          <a:off x="623635" y="1492468"/>
          <a:ext cx="10963473" cy="4839320"/>
        </p:xfrm>
        <a:graphic>
          <a:graphicData uri="http://schemas.openxmlformats.org/drawingml/2006/table">
            <a:tbl>
              <a:tblPr/>
              <a:tblGrid>
                <a:gridCol w="2813248">
                  <a:extLst>
                    <a:ext uri="{9D8B030D-6E8A-4147-A177-3AD203B41FA5}">
                      <a16:colId xmlns:a16="http://schemas.microsoft.com/office/drawing/2014/main" val="516901235"/>
                    </a:ext>
                  </a:extLst>
                </a:gridCol>
                <a:gridCol w="4495734">
                  <a:extLst>
                    <a:ext uri="{9D8B030D-6E8A-4147-A177-3AD203B41FA5}">
                      <a16:colId xmlns:a16="http://schemas.microsoft.com/office/drawing/2014/main" val="3033762566"/>
                    </a:ext>
                  </a:extLst>
                </a:gridCol>
                <a:gridCol w="3654491">
                  <a:extLst>
                    <a:ext uri="{9D8B030D-6E8A-4147-A177-3AD203B41FA5}">
                      <a16:colId xmlns:a16="http://schemas.microsoft.com/office/drawing/2014/main" val="3887043891"/>
                    </a:ext>
                  </a:extLst>
                </a:gridCol>
              </a:tblGrid>
              <a:tr h="861235">
                <a:tc>
                  <a:txBody>
                    <a:bodyPr/>
                    <a:lstStyle/>
                    <a:p>
                      <a:pPr marL="0" algn="ctr" defTabSz="1219200" rtl="0" eaLnBrk="1" fontAlgn="ctr" latinLnBrk="0" hangingPunct="1"/>
                      <a:r>
                        <a:rPr lang="zh-CN" altLang="en-US" sz="1600" b="1" kern="1200" dirty="0">
                          <a:solidFill>
                            <a:schemeClr val="bg1"/>
                          </a:solidFill>
                          <a:effectLst/>
                          <a:latin typeface="Lexend" pitchFamily="2" charset="0"/>
                          <a:ea typeface="+mj-ea"/>
                          <a:cs typeface="+mn-cs"/>
                        </a:rPr>
                        <a:t>特征​​</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marL="0" algn="ctr" defTabSz="1219200" rtl="0" eaLnBrk="1" fontAlgn="ctr" latinLnBrk="0" hangingPunct="1"/>
                      <a:r>
                        <a:rPr lang="en" sz="1600" b="0" kern="1200" dirty="0">
                          <a:solidFill>
                            <a:schemeClr val="bg1"/>
                          </a:solidFill>
                          <a:effectLst/>
                          <a:latin typeface="Lexend" pitchFamily="2" charset="0"/>
                          <a:ea typeface="+mj-ea"/>
                          <a:cs typeface="+mn-cs"/>
                        </a:rPr>
                        <a:t>Self Attention​​</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tc>
                  <a:txBody>
                    <a:bodyPr/>
                    <a:lstStyle/>
                    <a:p>
                      <a:pPr marL="0" algn="ctr" defTabSz="1219200" rtl="0" eaLnBrk="1" fontAlgn="ctr" latinLnBrk="0" hangingPunct="1"/>
                      <a:r>
                        <a:rPr lang="en" sz="1600" b="0" kern="1200" dirty="0">
                          <a:solidFill>
                            <a:schemeClr val="bg1"/>
                          </a:solidFill>
                          <a:effectLst/>
                          <a:latin typeface="Lexend" pitchFamily="2" charset="0"/>
                          <a:ea typeface="+mj-ea"/>
                          <a:cs typeface="+mn-cs"/>
                        </a:rPr>
                        <a:t>​​Masked</a:t>
                      </a:r>
                      <a:r>
                        <a:rPr lang="en-US" altLang="zh-CN" sz="1600" b="0" kern="1200" dirty="0">
                          <a:solidFill>
                            <a:schemeClr val="bg1"/>
                          </a:solidFill>
                          <a:effectLst/>
                          <a:latin typeface="Lexend" pitchFamily="2" charset="0"/>
                          <a:ea typeface="+mj-ea"/>
                          <a:cs typeface="+mn-cs"/>
                        </a:rPr>
                        <a:t>-</a:t>
                      </a:r>
                      <a:r>
                        <a:rPr lang="en" sz="1600" b="0" kern="1200" dirty="0">
                          <a:solidFill>
                            <a:schemeClr val="bg1"/>
                          </a:solidFill>
                          <a:effectLst/>
                          <a:latin typeface="Lexend" pitchFamily="2" charset="0"/>
                          <a:ea typeface="+mj-ea"/>
                          <a:cs typeface="+mn-cs"/>
                        </a:rPr>
                        <a:t>Self Attention​​</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66BA36"/>
                    </a:solidFill>
                  </a:tcPr>
                </a:tc>
                <a:extLst>
                  <a:ext uri="{0D108BD9-81ED-4DB2-BD59-A6C34878D82A}">
                    <a16:rowId xmlns:a16="http://schemas.microsoft.com/office/drawing/2014/main" val="3664178400"/>
                  </a:ext>
                </a:extLst>
              </a:tr>
              <a:tr h="795617">
                <a:tc>
                  <a:txBody>
                    <a:bodyPr/>
                    <a:lstStyle/>
                    <a:p>
                      <a:pPr marL="0" algn="ctr" defTabSz="1219200" rtl="0" eaLnBrk="1" fontAlgn="ctr" latinLnBrk="0" hangingPunct="1"/>
                      <a:r>
                        <a:rPr lang="zh-CN" altLang="en-US" sz="1600" b="1" kern="1200" dirty="0">
                          <a:solidFill>
                            <a:srgbClr val="1D1D1A"/>
                          </a:solidFill>
                          <a:effectLst/>
                          <a:latin typeface="Lexend" pitchFamily="2" charset="0"/>
                          <a:ea typeface="+mj-ea"/>
                          <a:cs typeface="+mn-cs"/>
                        </a:rPr>
                        <a:t>​​可见范围​​</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全序列双向可见</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仅当前及前序位置可见（单向）</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494860033"/>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​​掩码类型​​</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可选</a:t>
                      </a:r>
                      <a:r>
                        <a:rPr lang="en" sz="1600" b="0" kern="1200" dirty="0">
                          <a:solidFill>
                            <a:srgbClr val="1D1D1A"/>
                          </a:solidFill>
                          <a:effectLst/>
                          <a:latin typeface="Lexend" pitchFamily="2" charset="0"/>
                          <a:ea typeface="+mj-ea"/>
                          <a:cs typeface="+mn-cs"/>
                        </a:rPr>
                        <a:t>Padding Mask</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必选</a:t>
                      </a:r>
                      <a:r>
                        <a:rPr lang="en" sz="1600" b="0" kern="1200" dirty="0">
                          <a:solidFill>
                            <a:srgbClr val="1D1D1A"/>
                          </a:solidFill>
                          <a:effectLst/>
                          <a:latin typeface="Lexend" pitchFamily="2" charset="0"/>
                          <a:ea typeface="+mj-ea"/>
                          <a:cs typeface="+mn-cs"/>
                        </a:rPr>
                        <a:t>Padding Mask + Causal Mask</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8373558"/>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​​核心应用​​</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编码器或跨序列交互</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解码器的自回归生成</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8967782"/>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​​实现关键​​</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无额外掩码操作</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zh-CN" altLang="en-US" sz="1600" b="0" kern="1200" dirty="0">
                          <a:solidFill>
                            <a:srgbClr val="1D1D1A"/>
                          </a:solidFill>
                          <a:effectLst/>
                          <a:latin typeface="Lexend" pitchFamily="2" charset="0"/>
                          <a:ea typeface="+mj-ea"/>
                          <a:cs typeface="+mn-cs"/>
                        </a:rPr>
                        <a:t>注意力分数计算时应用</a:t>
                      </a:r>
                      <a:r>
                        <a:rPr lang="en" sz="1600" b="0" kern="1200" dirty="0">
                          <a:solidFill>
                            <a:srgbClr val="1D1D1A"/>
                          </a:solidFill>
                          <a:effectLst/>
                          <a:latin typeface="Lexend" pitchFamily="2" charset="0"/>
                          <a:ea typeface="+mj-ea"/>
                          <a:cs typeface="+mn-cs"/>
                        </a:rPr>
                        <a:t>Causal Mask</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49077034"/>
                  </a:ext>
                </a:extLst>
              </a:tr>
              <a:tr h="795617">
                <a:tc>
                  <a:txBody>
                    <a:bodyPr/>
                    <a:lstStyle/>
                    <a:p>
                      <a:pPr marL="0" algn="ctr" defTabSz="1219200" rtl="0" eaLnBrk="1" fontAlgn="ctr" latinLnBrk="0" hangingPunct="1"/>
                      <a:r>
                        <a:rPr lang="zh-CN" altLang="en-US" sz="1600" b="1" kern="1200">
                          <a:solidFill>
                            <a:srgbClr val="1D1D1A"/>
                          </a:solidFill>
                          <a:effectLst/>
                          <a:latin typeface="Lexend" pitchFamily="2" charset="0"/>
                          <a:ea typeface="+mj-ea"/>
                          <a:cs typeface="+mn-cs"/>
                        </a:rPr>
                        <a:t>​​典型模型​​</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en" sz="1600" b="0" kern="1200" dirty="0">
                          <a:solidFill>
                            <a:srgbClr val="1D1D1A"/>
                          </a:solidFill>
                          <a:effectLst/>
                          <a:latin typeface="Lexend" pitchFamily="2" charset="0"/>
                          <a:ea typeface="+mj-ea"/>
                          <a:cs typeface="+mn-cs"/>
                        </a:rPr>
                        <a:t>BERT</a:t>
                      </a:r>
                      <a:r>
                        <a:rPr lang="zh-CN" altLang="en-US" sz="1600" b="0" kern="1200" dirty="0">
                          <a:solidFill>
                            <a:srgbClr val="1D1D1A"/>
                          </a:solidFill>
                          <a:effectLst/>
                          <a:latin typeface="Lexend" pitchFamily="2" charset="0"/>
                          <a:ea typeface="+mj-ea"/>
                          <a:cs typeface="+mn-cs"/>
                        </a:rPr>
                        <a:t>编码器、</a:t>
                      </a:r>
                      <a:r>
                        <a:rPr lang="en" sz="1600" b="0" kern="1200" dirty="0">
                          <a:solidFill>
                            <a:srgbClr val="1D1D1A"/>
                          </a:solidFill>
                          <a:effectLst/>
                          <a:latin typeface="Lexend" pitchFamily="2" charset="0"/>
                          <a:ea typeface="+mj-ea"/>
                          <a:cs typeface="+mn-cs"/>
                        </a:rPr>
                        <a:t>Cross-Attention</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algn="ctr" defTabSz="1219200" rtl="0" eaLnBrk="1" fontAlgn="ctr" latinLnBrk="0" hangingPunct="1"/>
                      <a:r>
                        <a:rPr lang="en" sz="1600" b="0" kern="1200" dirty="0" err="1">
                          <a:solidFill>
                            <a:srgbClr val="1D1D1A"/>
                          </a:solidFill>
                          <a:effectLst/>
                          <a:latin typeface="Lexend" pitchFamily="2" charset="0"/>
                          <a:ea typeface="+mj-ea"/>
                          <a:cs typeface="+mn-cs"/>
                        </a:rPr>
                        <a:t>GPT、Transformer</a:t>
                      </a:r>
                      <a:r>
                        <a:rPr lang="zh-CN" altLang="en-US" sz="1600" b="0" kern="1200" dirty="0">
                          <a:solidFill>
                            <a:srgbClr val="1D1D1A"/>
                          </a:solidFill>
                          <a:effectLst/>
                          <a:latin typeface="Lexend" pitchFamily="2" charset="0"/>
                          <a:ea typeface="+mj-ea"/>
                          <a:cs typeface="+mn-cs"/>
                        </a:rPr>
                        <a:t>解码器</a:t>
                      </a:r>
                    </a:p>
                  </a:txBody>
                  <a:tcPr marL="144310" marR="144310" marT="108233" marB="1082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826404022"/>
                  </a:ext>
                </a:extLst>
              </a:tr>
            </a:tbl>
          </a:graphicData>
        </a:graphic>
      </p:graphicFrame>
      <p:sp>
        <p:nvSpPr>
          <p:cNvPr id="7" name="Rectangle 1">
            <a:extLst>
              <a:ext uri="{FF2B5EF4-FFF2-40B4-BE49-F238E27FC236}">
                <a16:creationId xmlns:a16="http://schemas.microsoft.com/office/drawing/2014/main" id="{7F9BB609-0692-633B-B626-C1D2002B3D4D}"/>
              </a:ext>
            </a:extLst>
          </p:cNvPr>
          <p:cNvSpPr>
            <a:spLocks noChangeArrowheads="1"/>
          </p:cNvSpPr>
          <p:nvPr/>
        </p:nvSpPr>
        <p:spPr bwMode="auto">
          <a:xfrm>
            <a:off x="1123950" y="1223963"/>
            <a:ext cx="121967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952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t>总结与思考</a:t>
            </a:r>
            <a:endParaRPr lang="en-US" altLang="zh-CN" dirty="0"/>
          </a:p>
        </p:txBody>
      </p:sp>
    </p:spTree>
    <p:extLst>
      <p:ext uri="{BB962C8B-B14F-4D97-AF65-F5344CB8AC3E}">
        <p14:creationId xmlns:p14="http://schemas.microsoft.com/office/powerpoint/2010/main" val="1465815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思考表情包图片-思考表情包模板下载-包图网">
            <a:extLst>
              <a:ext uri="{FF2B5EF4-FFF2-40B4-BE49-F238E27FC236}">
                <a16:creationId xmlns:a16="http://schemas.microsoft.com/office/drawing/2014/main" id="{702B817D-1EB1-12AE-30F4-C0AFF7247D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2">
            <a:extLst>
              <a:ext uri="{FF2B5EF4-FFF2-40B4-BE49-F238E27FC236}">
                <a16:creationId xmlns:a16="http://schemas.microsoft.com/office/drawing/2014/main" id="{B13B2037-C82B-C294-208D-2BB0ED5C03EA}"/>
              </a:ext>
            </a:extLst>
          </p:cNvPr>
          <p:cNvSpPr>
            <a:spLocks noGrp="1"/>
          </p:cNvSpPr>
          <p:nvPr>
            <p:ph type="title"/>
          </p:nvPr>
        </p:nvSpPr>
        <p:spPr>
          <a:xfrm>
            <a:off x="623635" y="522789"/>
            <a:ext cx="10963473" cy="589190"/>
          </a:xfrm>
        </p:spPr>
        <p:txBody>
          <a:bodyPr/>
          <a:lstStyle/>
          <a:p>
            <a:r>
              <a:rPr lang="zh-CN" altLang="en-US" dirty="0"/>
              <a:t>总结</a:t>
            </a:r>
          </a:p>
        </p:txBody>
      </p:sp>
      <p:sp>
        <p:nvSpPr>
          <p:cNvPr id="5" name="内容占位符 4">
            <a:extLst>
              <a:ext uri="{FF2B5EF4-FFF2-40B4-BE49-F238E27FC236}">
                <a16:creationId xmlns:a16="http://schemas.microsoft.com/office/drawing/2014/main" id="{9C6B124D-FABE-BAA0-63BF-A3961AF00FCF}"/>
              </a:ext>
            </a:extLst>
          </p:cNvPr>
          <p:cNvSpPr>
            <a:spLocks noGrp="1"/>
          </p:cNvSpPr>
          <p:nvPr>
            <p:ph sz="half" idx="1"/>
          </p:nvPr>
        </p:nvSpPr>
        <p:spPr>
          <a:xfrm>
            <a:off x="623635" y="1246909"/>
            <a:ext cx="10963473" cy="5108171"/>
          </a:xfrm>
        </p:spPr>
        <p:txBody>
          <a:bodyPr/>
          <a:lstStyle/>
          <a:p>
            <a:r>
              <a:rPr lang="en" altLang="zh-CN" b="1" dirty="0"/>
              <a:t>Self-Attention </a:t>
            </a:r>
            <a:r>
              <a:rPr lang="zh-CN" altLang="en-US" b="1" dirty="0"/>
              <a:t>是 </a:t>
            </a:r>
            <a:r>
              <a:rPr lang="en" altLang="zh-CN" b="1" dirty="0"/>
              <a:t>Transformer </a:t>
            </a:r>
            <a:r>
              <a:rPr lang="zh-CN" altLang="en-US" b="1" dirty="0"/>
              <a:t>的核心机制：</a:t>
            </a:r>
            <a:endParaRPr lang="en-US" altLang="zh-CN" b="1" dirty="0"/>
          </a:p>
          <a:p>
            <a:pPr lvl="1"/>
            <a:r>
              <a:rPr lang="zh-CN" altLang="en-US" dirty="0"/>
              <a:t>通过计算输入序列中不同位置之间的相关性，实现全局依赖建模；</a:t>
            </a:r>
            <a:endParaRPr lang="en-US" altLang="zh-CN" dirty="0"/>
          </a:p>
          <a:p>
            <a:pPr lvl="1"/>
            <a:r>
              <a:rPr lang="en" altLang="zh-CN" dirty="0"/>
              <a:t>Self-Attention</a:t>
            </a:r>
            <a:r>
              <a:rPr lang="zh-CN" altLang="en-US" dirty="0"/>
              <a:t> 是 </a:t>
            </a:r>
            <a:r>
              <a:rPr lang="en" altLang="zh-CN" dirty="0"/>
              <a:t>Transformer </a:t>
            </a:r>
            <a:r>
              <a:rPr lang="zh-CN" altLang="en-US" dirty="0"/>
              <a:t>模型强大表达能力的关键。</a:t>
            </a:r>
            <a:endParaRPr lang="en-US" altLang="zh-CN" dirty="0"/>
          </a:p>
          <a:p>
            <a:endParaRPr lang="en-US" altLang="zh-CN" dirty="0"/>
          </a:p>
          <a:p>
            <a:r>
              <a:rPr lang="zh-CN" altLang="en-US" b="1" dirty="0"/>
              <a:t>为了提升效率与效果，</a:t>
            </a:r>
            <a:r>
              <a:rPr lang="en" altLang="zh-CN" b="1" dirty="0"/>
              <a:t>Attention </a:t>
            </a:r>
            <a:r>
              <a:rPr lang="zh-CN" altLang="en-US" b="1" dirty="0"/>
              <a:t>架构持续演进：</a:t>
            </a:r>
            <a:endParaRPr lang="en" altLang="zh-CN" b="1" dirty="0"/>
          </a:p>
          <a:p>
            <a:pPr lvl="1"/>
            <a:r>
              <a:rPr lang="en" altLang="zh-CN" dirty="0"/>
              <a:t>MQA</a:t>
            </a:r>
            <a:r>
              <a:rPr lang="zh-CN" altLang="en" dirty="0"/>
              <a:t>（</a:t>
            </a:r>
            <a:r>
              <a:rPr lang="en" altLang="zh-CN" dirty="0"/>
              <a:t>Multi-Query Attention</a:t>
            </a:r>
            <a:r>
              <a:rPr lang="zh-CN" altLang="en" dirty="0"/>
              <a:t>） ：</a:t>
            </a:r>
            <a:r>
              <a:rPr lang="zh-CN" altLang="en-US" dirty="0"/>
              <a:t>共享多个查询头的键和值，降低计算开销。</a:t>
            </a:r>
          </a:p>
          <a:p>
            <a:pPr lvl="1"/>
            <a:r>
              <a:rPr lang="en" altLang="zh-CN" dirty="0"/>
              <a:t>GQA</a:t>
            </a:r>
            <a:r>
              <a:rPr lang="zh-CN" altLang="en" dirty="0"/>
              <a:t>（</a:t>
            </a:r>
            <a:r>
              <a:rPr lang="en" altLang="zh-CN" dirty="0"/>
              <a:t>Grouped Query Attention</a:t>
            </a:r>
            <a:r>
              <a:rPr lang="zh-CN" altLang="en" dirty="0"/>
              <a:t>） ：</a:t>
            </a:r>
            <a:r>
              <a:rPr lang="en" altLang="zh-CN" dirty="0"/>
              <a:t>MQA </a:t>
            </a:r>
            <a:r>
              <a:rPr lang="zh-CN" altLang="en-US" dirty="0"/>
              <a:t>与 </a:t>
            </a:r>
            <a:r>
              <a:rPr lang="en" altLang="zh-CN" dirty="0"/>
              <a:t>MHA </a:t>
            </a:r>
            <a:r>
              <a:rPr lang="zh-CN" altLang="en-US" dirty="0"/>
              <a:t>的折中方案，兼顾性能与效果。</a:t>
            </a:r>
          </a:p>
          <a:p>
            <a:pPr lvl="1"/>
            <a:r>
              <a:rPr lang="en" altLang="zh-CN" dirty="0"/>
              <a:t>MLA</a:t>
            </a:r>
            <a:r>
              <a:rPr lang="zh-CN" altLang="en" dirty="0"/>
              <a:t>（</a:t>
            </a:r>
            <a:r>
              <a:rPr lang="en" altLang="zh-CN" dirty="0"/>
              <a:t>Multi-head Linear Attention</a:t>
            </a:r>
            <a:r>
              <a:rPr lang="zh-CN" altLang="en" dirty="0"/>
              <a:t>）</a:t>
            </a:r>
            <a:r>
              <a:rPr lang="zh-CN" altLang="en-US" dirty="0"/>
              <a:t> ：探索更高效的注意力计算方式，适应长序列处理。</a:t>
            </a:r>
          </a:p>
        </p:txBody>
      </p:sp>
    </p:spTree>
    <p:extLst>
      <p:ext uri="{BB962C8B-B14F-4D97-AF65-F5344CB8AC3E}">
        <p14:creationId xmlns:p14="http://schemas.microsoft.com/office/powerpoint/2010/main" val="116201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37EFE-4641-CB53-D806-B2C82A5A016A}"/>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lang="zh-CN" altLang="en-US" dirty="0"/>
          </a:p>
        </p:txBody>
      </p:sp>
      <p:sp>
        <p:nvSpPr>
          <p:cNvPr id="12" name="内容占位符 11">
            <a:extLst>
              <a:ext uri="{FF2B5EF4-FFF2-40B4-BE49-F238E27FC236}">
                <a16:creationId xmlns:a16="http://schemas.microsoft.com/office/drawing/2014/main" id="{1D779D8C-1485-D05B-6F12-BBC408F73992}"/>
              </a:ext>
            </a:extLst>
          </p:cNvPr>
          <p:cNvSpPr>
            <a:spLocks noGrp="1"/>
          </p:cNvSpPr>
          <p:nvPr>
            <p:ph sz="half" idx="1"/>
          </p:nvPr>
        </p:nvSpPr>
        <p:spPr/>
        <p:txBody>
          <a:bodyPr/>
          <a:lstStyle/>
          <a:p>
            <a:r>
              <a:rPr lang="zh-CN" altLang="en-US" dirty="0"/>
              <a:t>注意力机制 ！</a:t>
            </a:r>
            <a:r>
              <a:rPr lang="en-US" altLang="zh-CN" dirty="0"/>
              <a:t>=</a:t>
            </a:r>
            <a:r>
              <a:rPr lang="zh-CN" altLang="en-US" dirty="0"/>
              <a:t> 自注意机制 ！</a:t>
            </a:r>
            <a:r>
              <a:rPr lang="en-US" altLang="zh-CN" dirty="0"/>
              <a:t>=</a:t>
            </a:r>
            <a:r>
              <a:rPr lang="zh-CN" altLang="en-US" dirty="0"/>
              <a:t>多头自注意力机制</a:t>
            </a:r>
            <a:endParaRPr lang="en-US" altLang="zh-CN" dirty="0"/>
          </a:p>
          <a:p>
            <a:r>
              <a:rPr lang="en-US" altLang="zh-CN" dirty="0"/>
              <a:t>Attention</a:t>
            </a:r>
            <a:r>
              <a:rPr lang="zh-CN" altLang="en-US" dirty="0"/>
              <a:t> </a:t>
            </a:r>
            <a:r>
              <a:rPr lang="en-US" altLang="zh-CN" dirty="0"/>
              <a:t>!=</a:t>
            </a:r>
            <a:r>
              <a:rPr lang="zh-CN" altLang="en-US" dirty="0"/>
              <a:t> </a:t>
            </a:r>
            <a:r>
              <a:rPr lang="en" altLang="zh-CN" dirty="0"/>
              <a:t>Self-Attention</a:t>
            </a:r>
            <a:r>
              <a:rPr lang="zh-CN" altLang="en-US" dirty="0"/>
              <a:t> </a:t>
            </a:r>
            <a:r>
              <a:rPr lang="en-US" altLang="zh-CN" dirty="0"/>
              <a:t>!=</a:t>
            </a:r>
            <a:r>
              <a:rPr lang="zh-CN" altLang="en-US" dirty="0"/>
              <a:t> </a:t>
            </a:r>
            <a:r>
              <a:rPr lang="en-US" altLang="zh-CN" dirty="0" err="1"/>
              <a:t>Mulit</a:t>
            </a:r>
            <a:r>
              <a:rPr lang="en-US" altLang="zh-CN" dirty="0"/>
              <a:t>-Head</a:t>
            </a:r>
            <a:r>
              <a:rPr lang="zh-CN" altLang="en-US" dirty="0"/>
              <a:t> </a:t>
            </a:r>
            <a:r>
              <a:rPr lang="en" altLang="zh-CN" dirty="0"/>
              <a:t>Self-Attention</a:t>
            </a:r>
            <a:endParaRPr lang="zh-CN" altLang="en-US" dirty="0"/>
          </a:p>
        </p:txBody>
      </p:sp>
      <p:pic>
        <p:nvPicPr>
          <p:cNvPr id="10" name="Picture 2" descr="思考表情包图片-思考表情包模板下载-包图网">
            <a:extLst>
              <a:ext uri="{FF2B5EF4-FFF2-40B4-BE49-F238E27FC236}">
                <a16:creationId xmlns:a16="http://schemas.microsoft.com/office/drawing/2014/main" id="{AAF0597E-500D-52A8-1853-9BC2D0D3FF3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25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思考表情包图片-思考表情包模板下载-包图网">
            <a:extLst>
              <a:ext uri="{FF2B5EF4-FFF2-40B4-BE49-F238E27FC236}">
                <a16:creationId xmlns:a16="http://schemas.microsoft.com/office/drawing/2014/main" id="{702B817D-1EB1-12AE-30F4-C0AFF7247D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2">
            <a:extLst>
              <a:ext uri="{FF2B5EF4-FFF2-40B4-BE49-F238E27FC236}">
                <a16:creationId xmlns:a16="http://schemas.microsoft.com/office/drawing/2014/main" id="{B13B2037-C82B-C294-208D-2BB0ED5C03EA}"/>
              </a:ext>
            </a:extLst>
          </p:cNvPr>
          <p:cNvSpPr>
            <a:spLocks noGrp="1"/>
          </p:cNvSpPr>
          <p:nvPr>
            <p:ph type="title"/>
          </p:nvPr>
        </p:nvSpPr>
        <p:spPr>
          <a:xfrm>
            <a:off x="623635" y="522789"/>
            <a:ext cx="10963473" cy="589190"/>
          </a:xfrm>
        </p:spPr>
        <p:txBody>
          <a:bodyPr/>
          <a:lstStyle/>
          <a:p>
            <a:r>
              <a:rPr lang="zh-CN" altLang="en-US" dirty="0"/>
              <a:t>总结</a:t>
            </a:r>
          </a:p>
        </p:txBody>
      </p:sp>
      <p:sp>
        <p:nvSpPr>
          <p:cNvPr id="5" name="内容占位符 4">
            <a:extLst>
              <a:ext uri="{FF2B5EF4-FFF2-40B4-BE49-F238E27FC236}">
                <a16:creationId xmlns:a16="http://schemas.microsoft.com/office/drawing/2014/main" id="{9C6B124D-FABE-BAA0-63BF-A3961AF00FCF}"/>
              </a:ext>
            </a:extLst>
          </p:cNvPr>
          <p:cNvSpPr>
            <a:spLocks noGrp="1"/>
          </p:cNvSpPr>
          <p:nvPr>
            <p:ph sz="half" idx="1"/>
          </p:nvPr>
        </p:nvSpPr>
        <p:spPr>
          <a:xfrm>
            <a:off x="623635" y="1246909"/>
            <a:ext cx="10963473" cy="5108171"/>
          </a:xfrm>
        </p:spPr>
        <p:txBody>
          <a:bodyPr/>
          <a:lstStyle/>
          <a:p>
            <a:r>
              <a:rPr lang="zh-CN" altLang="en-US" b="1" dirty="0"/>
              <a:t>未来趋势：高效、可扩展、适合长上下文</a:t>
            </a:r>
            <a:endParaRPr lang="en-US" altLang="zh-CN" b="1" dirty="0"/>
          </a:p>
          <a:p>
            <a:pPr lvl="1"/>
            <a:r>
              <a:rPr lang="zh-CN" altLang="en-US" dirty="0"/>
              <a:t>减少复杂度：随着大模型发展，通过优化 </a:t>
            </a:r>
            <a:r>
              <a:rPr lang="en" altLang="zh-CN" dirty="0"/>
              <a:t>Attention </a:t>
            </a:r>
            <a:r>
              <a:rPr lang="zh-CN" altLang="en-US" dirty="0"/>
              <a:t>计算复杂度提出 </a:t>
            </a:r>
            <a:r>
              <a:rPr lang="en-US" altLang="zh-CN" dirty="0"/>
              <a:t>Linear</a:t>
            </a:r>
            <a:r>
              <a:rPr lang="zh-CN" altLang="en-US" dirty="0"/>
              <a:t> </a:t>
            </a:r>
            <a:r>
              <a:rPr lang="en-US" altLang="zh-CN" dirty="0"/>
              <a:t>Attention </a:t>
            </a:r>
            <a:r>
              <a:rPr lang="zh-CN" altLang="en-US" dirty="0"/>
              <a:t>等。</a:t>
            </a:r>
            <a:endParaRPr lang="en-US" altLang="zh-CN" dirty="0"/>
          </a:p>
          <a:p>
            <a:pPr lvl="1"/>
            <a:r>
              <a:rPr lang="zh-CN" altLang="en-US" dirty="0"/>
              <a:t>长序列建模​​：结合稀疏注意力与动态路由，进一步压缩</a:t>
            </a:r>
            <a:r>
              <a:rPr lang="en" altLang="zh-CN" dirty="0"/>
              <a:t>KV Cache</a:t>
            </a:r>
            <a:r>
              <a:rPr lang="zh-CN" altLang="en-US" dirty="0"/>
              <a:t>。</a:t>
            </a:r>
            <a:endParaRPr lang="zh-CN" altLang="en" dirty="0"/>
          </a:p>
          <a:p>
            <a:pPr lvl="1"/>
            <a:r>
              <a:rPr lang="zh-CN" altLang="en" dirty="0"/>
              <a:t>​</a:t>
            </a:r>
            <a:r>
              <a:rPr lang="en" altLang="zh-CN" dirty="0"/>
              <a:t>​</a:t>
            </a:r>
            <a:r>
              <a:rPr lang="zh-CN" altLang="en-US" dirty="0"/>
              <a:t>多模态扩展​​：探索跨模态注意力交互，如视觉</a:t>
            </a:r>
            <a:r>
              <a:rPr lang="en-US" altLang="zh-CN" dirty="0"/>
              <a:t>-</a:t>
            </a:r>
            <a:r>
              <a:rPr lang="zh-CN" altLang="en-US" dirty="0"/>
              <a:t>语言联合表征。</a:t>
            </a:r>
          </a:p>
          <a:p>
            <a:endParaRPr lang="zh-CN" altLang="en-US" dirty="0"/>
          </a:p>
        </p:txBody>
      </p:sp>
    </p:spTree>
    <p:extLst>
      <p:ext uri="{BB962C8B-B14F-4D97-AF65-F5344CB8AC3E}">
        <p14:creationId xmlns:p14="http://schemas.microsoft.com/office/powerpoint/2010/main" val="74368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pPr algn="l">
              <a:lnSpc>
                <a:spcPct val="100000"/>
              </a:lnSpc>
            </a:pPr>
            <a:r>
              <a:rPr lang="en" altLang="zh-CN" sz="1200" i="0" dirty="0">
                <a:solidFill>
                  <a:srgbClr val="4D6BFE"/>
                </a:solidFill>
                <a:effectLst/>
                <a:ea typeface="PingFang SC" panose="020B0400000000000000" pitchFamily="34" charset="-122"/>
                <a:hlinkClick r:id="rId2"/>
              </a:rPr>
              <a:t>https://erdem.pl/2021/05/understanding-positional-encoding-in-transformers</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3"/>
              </a:rPr>
              <a:t>https://shangzhih.github.io/jian-shu-attentionji-zhi.html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4"/>
              </a:rPr>
              <a:t>https://sebastianraschka.com/blog/2023/self-attention-from-scratch.html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5"/>
              </a:rPr>
              <a:t>https://uvadlc-notebooks.readthedocs.io/en/latest/tutorial_notebooks/tutorial6/Transformers_and_MHAttention.html</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6"/>
              </a:rPr>
              <a:t>https://www.gnn.club/?p=2729</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7"/>
              </a:rPr>
              <a:t>http://www.myhz0606.com/article/kv-cache</a:t>
            </a:r>
            <a:endParaRPr lang="en" altLang="zh-CN" sz="1200" i="0" dirty="0">
              <a:solidFill>
                <a:srgbClr val="4D6BFE"/>
              </a:solidFill>
              <a:effectLst/>
              <a:ea typeface="PingFang SC" panose="020B0400000000000000" pitchFamily="34" charset="-122"/>
            </a:endParaRPr>
          </a:p>
          <a:p>
            <a:pPr algn="l">
              <a:lnSpc>
                <a:spcPct val="100000"/>
              </a:lnSpc>
            </a:pPr>
            <a:r>
              <a:rPr lang="en" altLang="zh-CN" sz="1200" i="0" dirty="0">
                <a:solidFill>
                  <a:srgbClr val="4D6BFE"/>
                </a:solidFill>
                <a:effectLst/>
                <a:ea typeface="PingFang SC" panose="020B0400000000000000" pitchFamily="34" charset="-122"/>
                <a:hlinkClick r:id="rId8"/>
              </a:rPr>
              <a:t>https://spaces.ac.cn/archives/10091</a:t>
            </a:r>
            <a:endParaRPr lang="en" altLang="zh-CN" sz="1200" dirty="0">
              <a:solidFill>
                <a:srgbClr val="4D6BFE"/>
              </a:solidFill>
              <a:ea typeface="PingFang SC" panose="020B0400000000000000" pitchFamily="34" charset="-122"/>
            </a:endParaRPr>
          </a:p>
          <a:p>
            <a:pPr algn="l">
              <a:lnSpc>
                <a:spcPct val="100000"/>
              </a:lnSpc>
            </a:pPr>
            <a:endParaRPr lang="en" altLang="zh-CN" sz="1200" i="0" dirty="0">
              <a:solidFill>
                <a:srgbClr val="4D6BFE"/>
              </a:solidFill>
              <a:effectLst/>
              <a:ea typeface="PingFang SC" panose="020B0400000000000000" pitchFamily="34" charset="-122"/>
            </a:endParaRPr>
          </a:p>
          <a:p>
            <a:pPr algn="l">
              <a:lnSpc>
                <a:spcPct val="100000"/>
              </a:lnSpc>
            </a:pPr>
            <a:endParaRPr lang="en" altLang="zh-CN" sz="1200" i="0" dirty="0">
              <a:solidFill>
                <a:srgbClr val="4D6BFE"/>
              </a:solidFill>
              <a:effectLst/>
              <a:ea typeface="PingFang SC" panose="020B0400000000000000" pitchFamily="34" charset="-122"/>
            </a:endParaRPr>
          </a:p>
          <a:p>
            <a:pPr algn="l"/>
            <a:r>
              <a:rPr lang="en" altLang="zh-CN" dirty="0"/>
              <a:t>PPT </a:t>
            </a:r>
            <a:r>
              <a:rPr lang="zh-CN" altLang="en" dirty="0"/>
              <a:t>开源</a:t>
            </a:r>
            <a:r>
              <a:rPr lang="zh-CN" altLang="en-US" dirty="0"/>
              <a:t>在：</a:t>
            </a:r>
            <a:r>
              <a:rPr lang="en" altLang="zh-CN" dirty="0">
                <a:hlinkClick r:id="rId9"/>
              </a:rPr>
              <a:t>https://github.com/chenzomi12/AIInfra</a:t>
            </a:r>
            <a:endParaRPr lang="en" altLang="zh-CN"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1211DA-D970-3110-9528-03A5BA5AF65A}"/>
              </a:ext>
            </a:extLst>
          </p:cNvPr>
          <p:cNvSpPr>
            <a:spLocks noGrp="1"/>
          </p:cNvSpPr>
          <p:nvPr>
            <p:ph type="title"/>
          </p:nvPr>
        </p:nvSpPr>
        <p:spPr>
          <a:xfrm>
            <a:off x="623635" y="522789"/>
            <a:ext cx="10963473" cy="589190"/>
          </a:xfrm>
        </p:spPr>
        <p:txBody>
          <a:bodyPr/>
          <a:lstStyle/>
          <a:p>
            <a:r>
              <a:rPr lang="en-US" altLang="zh-CN" dirty="0"/>
              <a:t>Attention</a:t>
            </a:r>
            <a:r>
              <a:rPr lang="zh-CN" altLang="en-US" dirty="0"/>
              <a:t> </a:t>
            </a:r>
            <a:r>
              <a:rPr lang="en-US" altLang="zh-CN" dirty="0"/>
              <a:t>==</a:t>
            </a:r>
            <a:r>
              <a:rPr lang="zh-CN" altLang="en-US" dirty="0"/>
              <a:t> </a:t>
            </a:r>
            <a:r>
              <a:rPr lang="en" altLang="zh-CN" dirty="0"/>
              <a:t>Self-Attention</a:t>
            </a:r>
            <a:r>
              <a:rPr lang="en-US" altLang="zh-CN" dirty="0"/>
              <a:t>?</a:t>
            </a:r>
            <a:endParaRPr lang="zh-CN" altLang="en-US" dirty="0"/>
          </a:p>
        </p:txBody>
      </p:sp>
      <p:sp>
        <p:nvSpPr>
          <p:cNvPr id="5" name="内容占位符 4">
            <a:extLst>
              <a:ext uri="{FF2B5EF4-FFF2-40B4-BE49-F238E27FC236}">
                <a16:creationId xmlns:a16="http://schemas.microsoft.com/office/drawing/2014/main" id="{8B61F54D-03D7-105C-AE20-1AEAD6C3F5C3}"/>
              </a:ext>
            </a:extLst>
          </p:cNvPr>
          <p:cNvSpPr>
            <a:spLocks noGrp="1"/>
          </p:cNvSpPr>
          <p:nvPr>
            <p:ph sz="half" idx="1"/>
          </p:nvPr>
        </p:nvSpPr>
        <p:spPr>
          <a:xfrm>
            <a:off x="623635" y="1246909"/>
            <a:ext cx="10963473" cy="5108171"/>
          </a:xfrm>
        </p:spPr>
        <p:txBody>
          <a:bodyPr/>
          <a:lstStyle/>
          <a:p>
            <a:r>
              <a:rPr lang="en-US" altLang="zh-CN" b="1" dirty="0"/>
              <a:t>Attention</a:t>
            </a:r>
            <a:r>
              <a:rPr lang="zh-CN" altLang="en-US" b="1" dirty="0"/>
              <a:t>：</a:t>
            </a:r>
            <a:endParaRPr lang="en-US" altLang="zh-CN" b="1" dirty="0"/>
          </a:p>
          <a:p>
            <a:pPr lvl="1"/>
            <a:r>
              <a:rPr lang="zh-CN" altLang="en-US" dirty="0"/>
              <a:t>一种通用的动态信息筛选机制，通过为输入的不同部分分配权重，使模型关注与当前任务最相关的信息。</a:t>
            </a:r>
            <a:endParaRPr lang="en-US" altLang="zh-CN" dirty="0"/>
          </a:p>
          <a:p>
            <a:pPr lvl="1"/>
            <a:r>
              <a:rPr lang="zh-CN" altLang="en-US" dirty="0"/>
              <a:t>通过计算</a:t>
            </a:r>
            <a:r>
              <a:rPr lang="en" altLang="zh-CN" dirty="0"/>
              <a:t>Q</a:t>
            </a:r>
            <a:r>
              <a:rPr lang="zh-CN" altLang="en-US" dirty="0"/>
              <a:t>与</a:t>
            </a:r>
            <a:r>
              <a:rPr lang="en" altLang="zh-CN" dirty="0"/>
              <a:t>K</a:t>
            </a:r>
            <a:r>
              <a:rPr lang="zh-CN" altLang="en-US" dirty="0"/>
              <a:t>的相似度得到注意力权重，再对</a:t>
            </a:r>
            <a:r>
              <a:rPr lang="en" altLang="zh-CN" dirty="0"/>
              <a:t>V</a:t>
            </a:r>
            <a:r>
              <a:rPr lang="zh-CN" altLang="en-US" dirty="0"/>
              <a:t>进行加权求和，形成新的语义表征。</a:t>
            </a:r>
            <a:endParaRPr lang="en-US" altLang="zh-CN" dirty="0"/>
          </a:p>
          <a:p>
            <a:endParaRPr lang="en" altLang="zh-CN" dirty="0"/>
          </a:p>
          <a:p>
            <a:r>
              <a:rPr lang="en" altLang="zh-CN" b="1" dirty="0"/>
              <a:t>Self-Attention</a:t>
            </a:r>
            <a:r>
              <a:rPr lang="zh-CN" altLang="en-US" b="1" dirty="0"/>
              <a:t>：</a:t>
            </a:r>
            <a:endParaRPr lang="en-US" altLang="zh-CN" b="1" dirty="0"/>
          </a:p>
          <a:p>
            <a:pPr lvl="1"/>
            <a:r>
              <a:rPr lang="en" altLang="zh-CN" dirty="0"/>
              <a:t>Attention</a:t>
            </a:r>
            <a:r>
              <a:rPr lang="zh-CN" altLang="en-US" dirty="0"/>
              <a:t>的特殊形式，要求​​</a:t>
            </a:r>
            <a:r>
              <a:rPr lang="en" altLang="zh-CN" dirty="0"/>
              <a:t>Q</a:t>
            </a:r>
            <a:r>
              <a:rPr lang="zh-CN" altLang="en" dirty="0"/>
              <a:t>、</a:t>
            </a:r>
            <a:r>
              <a:rPr lang="en" altLang="zh-CN" dirty="0"/>
              <a:t>K</a:t>
            </a:r>
            <a:r>
              <a:rPr lang="zh-CN" altLang="en" dirty="0"/>
              <a:t>、</a:t>
            </a:r>
            <a:r>
              <a:rPr lang="en" altLang="zh-CN" dirty="0"/>
              <a:t>V</a:t>
            </a:r>
            <a:r>
              <a:rPr lang="zh-CN" altLang="en-US" dirty="0"/>
              <a:t>同源​​（均来自同一输入序列）。它通过让序列中的每个元素与其他所有元素交互，捕捉​​内部依赖关系​​，</a:t>
            </a:r>
          </a:p>
        </p:txBody>
      </p:sp>
    </p:spTree>
    <p:extLst>
      <p:ext uri="{BB962C8B-B14F-4D97-AF65-F5344CB8AC3E}">
        <p14:creationId xmlns:p14="http://schemas.microsoft.com/office/powerpoint/2010/main" val="959362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en-US" altLang="zh-CN" dirty="0"/>
              <a:t>Attention</a:t>
            </a:r>
            <a:r>
              <a:rPr lang="zh-CN" altLang="en-US" dirty="0"/>
              <a:t> 由来</a:t>
            </a:r>
            <a:endParaRPr lang="en-US" altLang="zh-CN" dirty="0"/>
          </a:p>
        </p:txBody>
      </p:sp>
    </p:spTree>
    <p:extLst>
      <p:ext uri="{BB962C8B-B14F-4D97-AF65-F5344CB8AC3E}">
        <p14:creationId xmlns:p14="http://schemas.microsoft.com/office/powerpoint/2010/main" val="522236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FD0A767-81C8-A047-ACA0-B969809A364C}"/>
              </a:ext>
            </a:extLst>
          </p:cNvPr>
          <p:cNvSpPr>
            <a:spLocks noGrp="1"/>
          </p:cNvSpPr>
          <p:nvPr>
            <p:ph type="title"/>
          </p:nvPr>
        </p:nvSpPr>
        <p:spPr>
          <a:xfrm>
            <a:off x="623635" y="522789"/>
            <a:ext cx="10963473" cy="589190"/>
          </a:xfrm>
        </p:spPr>
        <p:txBody>
          <a:bodyPr/>
          <a:lstStyle/>
          <a:p>
            <a:r>
              <a:rPr lang="en" altLang="zh-CN" dirty="0"/>
              <a:t>encoder-decoder</a:t>
            </a:r>
            <a:r>
              <a:rPr lang="zh-CN" altLang="en-US" dirty="0"/>
              <a:t> 框架</a:t>
            </a:r>
          </a:p>
        </p:txBody>
      </p:sp>
      <p:sp>
        <p:nvSpPr>
          <p:cNvPr id="7" name="内容占位符 6">
            <a:extLst>
              <a:ext uri="{FF2B5EF4-FFF2-40B4-BE49-F238E27FC236}">
                <a16:creationId xmlns:a16="http://schemas.microsoft.com/office/drawing/2014/main" id="{3DFB9509-B2B2-3766-AF45-E6044ECF18EF}"/>
              </a:ext>
            </a:extLst>
          </p:cNvPr>
          <p:cNvSpPr>
            <a:spLocks noGrp="1"/>
          </p:cNvSpPr>
          <p:nvPr>
            <p:ph sz="half" idx="1"/>
          </p:nvPr>
        </p:nvSpPr>
        <p:spPr>
          <a:xfrm>
            <a:off x="623635" y="1246909"/>
            <a:ext cx="10963473" cy="5108171"/>
          </a:xfrm>
        </p:spPr>
        <p:txBody>
          <a:bodyPr/>
          <a:lstStyle/>
          <a:p>
            <a:r>
              <a:rPr lang="zh-CN" altLang="en-US" dirty="0"/>
              <a:t>文本生成任务，</a:t>
            </a:r>
            <a:r>
              <a:rPr lang="en" altLang="zh-CN" dirty="0"/>
              <a:t>encoder</a:t>
            </a:r>
            <a:r>
              <a:rPr lang="zh-CN" altLang="en-US" dirty="0"/>
              <a:t>表示一个对文章的阅读和理解，</a:t>
            </a:r>
            <a:r>
              <a:rPr lang="en" altLang="zh-CN" dirty="0"/>
              <a:t>decoder</a:t>
            </a:r>
            <a:r>
              <a:rPr lang="zh-CN" altLang="en-US" dirty="0"/>
              <a:t>就是生成文本摘要的过程；</a:t>
            </a:r>
            <a:endParaRPr lang="en-US" altLang="zh-CN" dirty="0"/>
          </a:p>
          <a:p>
            <a:r>
              <a:rPr lang="zh-CN" altLang="en-US" dirty="0"/>
              <a:t>对于问答系统，</a:t>
            </a:r>
            <a:r>
              <a:rPr lang="en" altLang="zh-CN" dirty="0"/>
              <a:t>encoder</a:t>
            </a:r>
            <a:r>
              <a:rPr lang="zh-CN" altLang="en-US" dirty="0"/>
              <a:t>就是一个问句，</a:t>
            </a:r>
            <a:r>
              <a:rPr lang="en" altLang="zh-CN" dirty="0"/>
              <a:t>decoder</a:t>
            </a:r>
            <a:r>
              <a:rPr lang="zh-CN" altLang="en-US" dirty="0"/>
              <a:t>就对应一个回答过程。</a:t>
            </a:r>
          </a:p>
        </p:txBody>
      </p:sp>
      <p:pic>
        <p:nvPicPr>
          <p:cNvPr id="6146" name="Picture 2">
            <a:extLst>
              <a:ext uri="{FF2B5EF4-FFF2-40B4-BE49-F238E27FC236}">
                <a16:creationId xmlns:a16="http://schemas.microsoft.com/office/drawing/2014/main" id="{033B5DA7-B86B-2FA3-691B-581133ABF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308" y="2917861"/>
            <a:ext cx="9864145" cy="313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77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2C9007-1EA5-B854-DFCC-A3C08971F691}"/>
              </a:ext>
            </a:extLst>
          </p:cNvPr>
          <p:cNvSpPr>
            <a:spLocks noGrp="1"/>
          </p:cNvSpPr>
          <p:nvPr>
            <p:ph type="title"/>
          </p:nvPr>
        </p:nvSpPr>
        <p:spPr>
          <a:xfrm>
            <a:off x="623635" y="522789"/>
            <a:ext cx="10963473" cy="589190"/>
          </a:xfrm>
        </p:spPr>
        <p:txBody>
          <a:bodyPr/>
          <a:lstStyle/>
          <a:p>
            <a:r>
              <a:rPr lang="en" altLang="zh-CN" dirty="0"/>
              <a:t>Attention</a:t>
            </a:r>
            <a:r>
              <a:rPr lang="zh-CN" altLang="en-US" dirty="0"/>
              <a:t> 由来</a:t>
            </a:r>
          </a:p>
        </p:txBody>
      </p:sp>
      <p:sp>
        <p:nvSpPr>
          <p:cNvPr id="4" name="内容占位符 3">
            <a:extLst>
              <a:ext uri="{FF2B5EF4-FFF2-40B4-BE49-F238E27FC236}">
                <a16:creationId xmlns:a16="http://schemas.microsoft.com/office/drawing/2014/main" id="{F8A14F76-9641-5718-39B7-F57B711346A5}"/>
              </a:ext>
            </a:extLst>
          </p:cNvPr>
          <p:cNvSpPr>
            <a:spLocks noGrp="1"/>
          </p:cNvSpPr>
          <p:nvPr>
            <p:ph sz="half" idx="1"/>
          </p:nvPr>
        </p:nvSpPr>
        <p:spPr>
          <a:xfrm>
            <a:off x="623635" y="1246909"/>
            <a:ext cx="10963473" cy="5108171"/>
          </a:xfrm>
        </p:spPr>
        <p:txBody>
          <a:bodyPr/>
          <a:lstStyle/>
          <a:p>
            <a:r>
              <a:rPr lang="zh-CN" altLang="en-US" dirty="0"/>
              <a:t>提出</a:t>
            </a:r>
            <a:r>
              <a:rPr lang="en" altLang="zh-CN" dirty="0"/>
              <a:t>Attention</a:t>
            </a:r>
            <a:r>
              <a:rPr lang="zh-CN" altLang="en-US" dirty="0"/>
              <a:t>技术希望可以让模型关注输入的相关部分。</a:t>
            </a:r>
            <a:r>
              <a:rPr lang="en-US" altLang="zh-CN" dirty="0"/>
              <a:t>e.g.</a:t>
            </a:r>
            <a:r>
              <a:rPr lang="zh-CN" altLang="en-US" dirty="0"/>
              <a:t>“我是一个学生”，希望模型可以在翻译 </a:t>
            </a:r>
            <a:r>
              <a:rPr lang="en" altLang="zh-CN" dirty="0"/>
              <a:t>student</a:t>
            </a:r>
            <a:r>
              <a:rPr lang="zh-CN" altLang="en-US" dirty="0"/>
              <a:t>时，更关注‘学生’这个词，而不是其他位子的词。</a:t>
            </a:r>
          </a:p>
        </p:txBody>
      </p:sp>
    </p:spTree>
    <p:extLst>
      <p:ext uri="{BB962C8B-B14F-4D97-AF65-F5344CB8AC3E}">
        <p14:creationId xmlns:p14="http://schemas.microsoft.com/office/powerpoint/2010/main" val="3576628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32897</TotalTime>
  <Words>2325</Words>
  <Application>Microsoft Macintosh PowerPoint</Application>
  <PresentationFormat>自定义</PresentationFormat>
  <Paragraphs>242</Paragraphs>
  <Slides>52</Slides>
  <Notes>7</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52</vt:i4>
      </vt:variant>
    </vt:vector>
  </HeadingPairs>
  <TitlesOfParts>
    <vt:vector size="69" baseType="lpstr">
      <vt:lpstr>微软雅黑</vt:lpstr>
      <vt:lpstr>微软雅黑</vt:lpstr>
      <vt:lpstr>ACGN-MiaoGB-Flash</vt:lpstr>
      <vt:lpstr>PingFang SC</vt:lpstr>
      <vt:lpstr>PingFang SC Semibold</vt:lpstr>
      <vt:lpstr>Arial</vt:lpstr>
      <vt:lpstr>Calibri</vt:lpstr>
      <vt:lpstr>Cambria Math</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Contenet</vt:lpstr>
      <vt:lpstr>PowerPoint 演示文稿</vt:lpstr>
      <vt:lpstr>视频目录大纲</vt:lpstr>
      <vt:lpstr>Attention == Self-Attention?</vt:lpstr>
      <vt:lpstr>Attention == Self-Attention?</vt:lpstr>
      <vt:lpstr>PowerPoint 演示文稿</vt:lpstr>
      <vt:lpstr>encoder-decoder 框架</vt:lpstr>
      <vt:lpstr>Attention 由来</vt:lpstr>
      <vt:lpstr>Attention 提出</vt:lpstr>
      <vt:lpstr>Attention 提出</vt:lpstr>
      <vt:lpstr>Attention 在 encoder-decoder 下效果 </vt:lpstr>
      <vt:lpstr>Attention 概率分布</vt:lpstr>
      <vt:lpstr>Attention 概率分布</vt:lpstr>
      <vt:lpstr>Attention 概率分布</vt:lpstr>
      <vt:lpstr>PowerPoint 演示文稿</vt:lpstr>
      <vt:lpstr>Attention 机制本质</vt:lpstr>
      <vt:lpstr>Attention 机制本质</vt:lpstr>
      <vt:lpstr>Attention 机制本质</vt:lpstr>
      <vt:lpstr>Attention Step1</vt:lpstr>
      <vt:lpstr>Attention Step2</vt:lpstr>
      <vt:lpstr>Attention Step2</vt:lpstr>
      <vt:lpstr>PowerPoint 演示文稿</vt:lpstr>
      <vt:lpstr>Self-Attention（自注意力机制）</vt:lpstr>
      <vt:lpstr>Attention == Self-Attention?</vt:lpstr>
      <vt:lpstr>self attention学到了哪些特征呢？</vt:lpstr>
      <vt:lpstr>Step1：Defining the Weight Matrices</vt:lpstr>
      <vt:lpstr>Step2：Computing Unnormalized Attention Weights</vt:lpstr>
      <vt:lpstr>Step3：Computing Unnormalized Attention Weights</vt:lpstr>
      <vt:lpstr>Step4：Computing the Attention Scores</vt:lpstr>
      <vt:lpstr>Step5：Computing the Attention Scores</vt:lpstr>
      <vt:lpstr>Self-Attention</vt:lpstr>
      <vt:lpstr>Attention == Self-Attention?</vt:lpstr>
      <vt:lpstr>网上的不同版本——李宏毅</vt:lpstr>
      <vt:lpstr>网上的不同版本——李宏毅</vt:lpstr>
      <vt:lpstr>PowerPoint 演示文稿</vt:lpstr>
      <vt:lpstr>Multi-Head Self Attention</vt:lpstr>
      <vt:lpstr>Multi-Head Self Attention</vt:lpstr>
      <vt:lpstr>Multi-Head Self Attention</vt:lpstr>
      <vt:lpstr>PowerPoint 演示文稿</vt:lpstr>
      <vt:lpstr>Mask MHA与 MHA 区别</vt:lpstr>
      <vt:lpstr>masked-Self Attention</vt:lpstr>
      <vt:lpstr>masked-Self Attention</vt:lpstr>
      <vt:lpstr>masked-Self Attention</vt:lpstr>
      <vt:lpstr>masked-Self Attention</vt:lpstr>
      <vt:lpstr>masked-Self Attention</vt:lpstr>
      <vt:lpstr>Mask MHA与 MHA 区别</vt:lpstr>
      <vt:lpstr>PowerPoint 演示文稿</vt:lpstr>
      <vt:lpstr>总结</vt:lpstr>
      <vt:lpstr>总结</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11243</cp:revision>
  <cp:lastPrinted>2023-09-08T09:14:01Z</cp:lastPrinted>
  <dcterms:created xsi:type="dcterms:W3CDTF">2020-08-28T08:44:19Z</dcterms:created>
  <dcterms:modified xsi:type="dcterms:W3CDTF">2025-05-30T14:43:02Z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